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9" d="100"/>
          <a:sy n="119" d="100"/>
        </p:scale>
        <p:origin x="224"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017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Two halves tonight. First half: the drugs in your box — what they do, what they cost you, and where crews get burned. Second half is the part nobody teaches: the patient's home medication list. That bottle bag on the kitchen counter is a free medical history, a prediction of how the patient will respond to what you give, and sometimes the diagnosis itself. Ground rule: everything here is teaching-level. Your protocol wins every time.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The single behavior change I want out of tonight is that the med bag comes with the patient — or at minimum you photograph every label. That one habit changes ED care more than almost anything else prehospital.</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Roughly 25 minutes on the drug box, 25 on home meds, 10 on cases. Stop me — questions in the moment are worth more than questions at the end.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section — about 8 minutes. This is the scaffolding. If people leave with only the receptor grid and the concentration slide, the night was worth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room through this with a familiar drug — nitroglycerin. Receptor: nitric oxide donor, venodilator. Route: SL, one to three minutes. What else is on board: PDE5 inhibitors, and does this patient have a preload-dependent inferior MI. Endpoint: pain and pressure, rechecked between every dose.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everything here. Ask the room: why does albuterol make people shaky and tachycardic? Beta-2 spillover onto skeletal muscle and beta-1 crossover. Why does atropine make grandma confused and unable to urinate? Muscarinic blockade everywhere, not just the SA node.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IM row and connect it to shock: the anaphylactic patient who is already hypotensive absorbs IM epi poorly, which is one argument for early IV access and a push-dose or infusion strategy in the refractory patient. IN row: the number one reason IN naloxone "fails" is a nosebleed or a full mL crammed into one nostril.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alone justifies the in-service. Ask how many people have ever had to stop and think about which epi is in their hand. Emphasize that the ratio nomenclature was formally retired because of exactly this confusion. Push-dose epi: labeling is not bureaucracy, it is the safety control.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biggest section — about 25 minutes. Keep it moving. The pitfall slides in dark red are the ones to slow down 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pushback: "we always put everyone on a non-rebreather." Acknowledge that hypoxia is the far more dangerous error and nobody should hesitate in a crashing patient. The message is titration and reassessment, not stinginess. CO poisoning is the classic trap — SpO2 reads 100% because the oximeter cannot distinguish carboxyhemoglobin.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teaching point: aspirin saves lives, nitro makes people feel better. If you can only do one thing, it is aspirin plus a transmitted 12-lead. Note the historical "MONA" mnemonic is essentially dead — the O and the M have both been walked back.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real time here. The PDE5 question is the one crews skip because it is awkward — teach them to ask it away from family, in the same breath as allergies. Emphasize pulmonary hypertension dosing so nobody assumes it is only a male ED question. The inferior MI / right-sided V4 point is worth a show of hands: who routinely does a right-sided lead?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faces of one drug. The intramuscular route in anaphylaxis is non-negotiable — subcutaneous is too slow, and IV push of the concentrated vial is how patients get iatrogenic ischemia. Foreshadow the beta blocker interaction here; it comes back in the home meds section.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classic failure mode is the crew that gives diphenhydramine and steroids and watches, because the patient "isn't that bad yet." Anaphylaxis with any airway or hemodynamic involvement gets epi immediately. Also: the patient who refuses transport after using their own EpiPen is a high-risk refusal — biphasic reactions are real.</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Cardiac asthma versus real asthma is the classic field trap — the elderly patient on furosemide and metoprolol who is wheezing is more likely in failure. That is a home-med clue and it previews the second half of the talk.</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Xylazine ("tranq") and nitazenes are worth naming — crews are seeing partial responses and assuming the naloxone failed. Reinforce: ventilate first. The naloxone is not what saves the patient; oxygen is.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"wake up and refuse" hypoglycemic is one of the highest-liability calls in EMS. The discriminator is what is on the med list — short-acting insulin with a missed meal is a different animal from glyburide. That is the bridge into the second half of the talk.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Adenosine technique is the most common failure — a distal 22 gauge in the hand and a lazy flush means the drug never reaches the AV node. Diltiazem in a wide irregular tachycardia is the one that actually kills people: it can accelerate conduction down an accessory pathway into VF.</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sinus tach point is worth dwelling on with newer providers. Also mention: rate control in a septic patient in atrial fibrillation is usually the wrong move — treat the sepsis.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teaching points: calcium stabilizes the membrane in hyperkalemia but does nothing to the serum potassium — you still need albuterol, insulin/glucose and transport. And atropine in organophosphate poisoning is titrated to secretions; crews under-dose it badly because 1 mg feels like a lot.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the culture point: oligoanalgesia is still the norm, especially in children, the elderly and non-English-speaking patients. Also worth saying: intranasal fentanyl in the screaming child with a forearm fracture is one of the highest-satisfaction interventions in EMS.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service has had a sedation-related event, this is the slide to tie it to. Capnography is the non-negotiable — a good number on the pulse ox lags a bad number on the end-tidal by minutes.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Restraint-associated deaths are a persistent EMS problem and almost always involve positioning, undiagnosed hyperthermia or acidosis, plus sedation. Hammer the monitoring standard.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EMT half of the room, frame this as "here is what your medic is doing and here is how you make it safe." The single most valuable EMT contribution in RSI is aggressive pre-oxygenation and functioning suction within arm's reach.</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undiagnosed Duchenne muscular dystrophy case in a young boy is the classic catastrophic case report — hyperkalemic arrest after sux. If your service still carries it, this slide belongs in your annual airway competency.</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brief and check it against whatever your system has actually adopted. The framing line at the bottom is the real message: pharmacology is the least important part of a cardiac arrest.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them argue for two minutes before advancing. Key hooks: inferior MI plus a soft pressure plus a bradycardic rate. Ask what lead they want next. Ask why a 58-year-old is on daily low-dose tadalafil — could be BPH, could be pulmonary hypertension, could be erectile dysfunction; all three matter.</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transition here. Everything after this slide is about reading the bag.</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half of the talk that most in-services skip. About 25 minutes. Encourage people to call out drugs they see all the time.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room practice on a real list if you have one. The fill-date trick is underused and very powerful, especially on overdose and non-adherence calls.</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questions per drug, and that is the whole method: what disease, and what interaction.</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blunted tachycardia point is the highest-yield item. Ask the room to imagine a GI bleed patient with a heart rate of 80 on carvedilol — that patient is in shock and the number is lying to you.</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glucose discriminator is a genuinely useful pearl: beta blocker overdose runs hypoglycemic, calcium channel blocker overdose runs hyperglycemic. Also flag amlodipine ankle edema being misread as CHF — it leads to inappropriate furosemide.</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ACE inhibitor angioedema is the one that kills — crews treat it as anaphylaxis, it does not improve, and the airway closes. Emphasize early airway planning and rapid transport. Digoxin toxicity in the dehydrated elderly patient with a new diuretic dose is a classic.</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report line matters: naming the specific anticoagulant on your radio report can start the reversal process before you arrive. Also the "do you take any shots?" question — patients consistently omit injectables when asked about medications.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system tracks under-triage, this is the group that shows up. Encourage crews to treat the med list as a triage criterion, not just as documentation.</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practical takeaway is the duration column. A hypoglycemic patient on rapid-acting insulin who ate a meal is often a reasonable refusal candidate with medical control; a patient on degludec is never a good refusal.</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field-changing facts on this slide: euglycemic DKA with SGLT2 inhibitors, and delayed gastric emptying with GLP-1 agonists. Both are recent enough that many crews have never been taught them.</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classes have exploded in prevalence and most EMS curricula have not caught up. Ask the room how many have seen Ozempic or Jardiance on a med list this month — usually most hands go up.</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Tricyclics deserve the most emphasis — they are still widely prescribed for migraine, neuropathy and insomnia, so the med list often reads "amitriptyline 25 mg at bedtime" in a patient with no psychiatric history. A wide QRS in an overdose gets bicarbonate.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Clonus is the single most useful bedside discriminator and takes five seconds to check at the ankles. Emphasize the "do not give haloperidol to the hyperthermic rigid patient" point.</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 you take any medications?" question fails constantly. Teach the four follow-ups: any shots, any patches or drops, anything over the counter, and anything herbal. That is where the fentanyl patch and the ibuprofen habit come out.</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Steroid-dependent shock is the one crews miss. If fluids and pressors are not working and there is prednisone on the list, say the words "possible adrenal crisis" on your report.</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acetaminophen combination point is the highest-consequence one — an intentional ingestion of "just some Norco" is also an acetaminophen ingestion, and the patient looks fine for a day.</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often generates the best discussion. Ask for examples of calls where the answer turned out to be a new prescription. The pillbox reorganization scenario is extremely common.</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12 minutes. Cases are the payoff — protect the time for them.</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them out. This is the slide people photograph — pause on it.</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them wrestle. The deep tachypnea with clear lungs and a normal saturation is the tell — this is a respiratory compensation for a metabolic acidosis, not a lung problem. Glucose of 142 is the trap.</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Hammer the intubation caution — the acidotic patient who is compensating hard is one of the highest-risk intubations in medicine because any apneic period drops the pH off a cliff.</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teaching goal is to break the reflex of chasing consciousness with naloxone. Also: a nearly full buprenorphine bottle means he is not taking his treatment — that is both a clinical and a referral finding.</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on the naloxone slide from the first half. If your service does leave-behind naloxone or treatment referral, mention the local process here.</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these five. If people remember nothing else, these five change practice.</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Have your own protocol document handy — most questions will be "what does our protocol say about X."</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81E"/>
        </a:solidFill>
        <a:effectLst/>
      </p:bgPr>
    </p:bg>
    <p:spTree>
      <p:nvGrpSpPr>
        <p:cNvPr id="1" name=""/>
        <p:cNvGrpSpPr/>
        <p:nvPr/>
      </p:nvGrpSpPr>
      <p:grpSpPr>
        <a:xfrm>
          <a:off x="0" y="0"/>
          <a:ext cx="0" cy="0"/>
          <a:chOff x="0" y="0"/>
          <a:chExt cx="0" cy="0"/>
        </a:xfrm>
      </p:grpSpPr>
      <p:sp>
        <p:nvSpPr>
          <p:cNvPr id="2" name="Shape 0"/>
          <p:cNvSpPr/>
          <p:nvPr/>
        </p:nvSpPr>
        <p:spPr>
          <a:xfrm>
            <a:off x="8321040" y="-1280160"/>
            <a:ext cx="5669280" cy="5669280"/>
          </a:xfrm>
          <a:prstGeom prst="ellipse">
            <a:avLst/>
          </a:prstGeom>
          <a:solidFill>
            <a:srgbClr val="1E232C"/>
          </a:solidFill>
          <a:ln/>
        </p:spPr>
        <p:txBody>
          <a:bodyPr/>
          <a:lstStyle/>
          <a:p>
            <a:endParaRPr lang="en-US"/>
          </a:p>
        </p:txBody>
      </p:sp>
      <p:sp>
        <p:nvSpPr>
          <p:cNvPr id="3" name="Shape 1"/>
          <p:cNvSpPr/>
          <p:nvPr/>
        </p:nvSpPr>
        <p:spPr>
          <a:xfrm>
            <a:off x="9692640" y="3017520"/>
            <a:ext cx="3840480" cy="3840480"/>
          </a:xfrm>
          <a:prstGeom prst="ellipse">
            <a:avLst/>
          </a:prstGeom>
          <a:solidFill>
            <a:srgbClr val="221016"/>
          </a:solidFill>
          <a:ln/>
        </p:spPr>
        <p:txBody>
          <a:bodyPr/>
          <a:lstStyle/>
          <a:p>
            <a:endParaRPr lang="en-US"/>
          </a:p>
        </p:txBody>
      </p:sp>
      <p:sp>
        <p:nvSpPr>
          <p:cNvPr id="4" name="Shape 2"/>
          <p:cNvSpPr/>
          <p:nvPr/>
        </p:nvSpPr>
        <p:spPr>
          <a:xfrm>
            <a:off x="548640" y="1051560"/>
            <a:ext cx="2604211" cy="237744"/>
          </a:xfrm>
          <a:prstGeom prst="roundRect">
            <a:avLst>
              <a:gd name="adj" fmla="val 50000"/>
            </a:avLst>
          </a:prstGeom>
          <a:solidFill>
            <a:srgbClr val="990011"/>
          </a:solidFill>
          <a:ln/>
        </p:spPr>
        <p:txBody>
          <a:bodyPr/>
          <a:lstStyle/>
          <a:p>
            <a:endParaRPr lang="en-US"/>
          </a:p>
        </p:txBody>
      </p:sp>
      <p:sp>
        <p:nvSpPr>
          <p:cNvPr id="5" name="Text 3"/>
          <p:cNvSpPr txBox="1"/>
          <p:nvPr/>
        </p:nvSpPr>
        <p:spPr>
          <a:xfrm>
            <a:off x="548640" y="1051560"/>
            <a:ext cx="2604211"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EMT &amp; PARAMEDIC IN-SERVICE</a:t>
            </a:r>
            <a:endParaRPr lang="en-US" sz="950" dirty="0"/>
          </a:p>
        </p:txBody>
      </p:sp>
      <p:sp>
        <p:nvSpPr>
          <p:cNvPr id="6" name="Text 4"/>
          <p:cNvSpPr txBox="1"/>
          <p:nvPr/>
        </p:nvSpPr>
        <p:spPr>
          <a:xfrm>
            <a:off x="548640" y="1554480"/>
            <a:ext cx="7680960" cy="2011680"/>
          </a:xfrm>
          <a:prstGeom prst="rect">
            <a:avLst/>
          </a:prstGeom>
          <a:noFill/>
          <a:ln/>
        </p:spPr>
        <p:txBody>
          <a:bodyPr wrap="square" lIns="0" tIns="0" rIns="0" bIns="0" rtlCol="0" anchor="ctr"/>
          <a:lstStyle/>
          <a:p>
            <a:pPr marL="0" indent="0">
              <a:lnSpc>
                <a:spcPct val="92000"/>
              </a:lnSpc>
              <a:buNone/>
            </a:pPr>
            <a:r>
              <a:rPr lang="en-US" sz="5200" b="1" dirty="0">
                <a:solidFill>
                  <a:srgbClr val="FFFFFF"/>
                </a:solidFill>
                <a:latin typeface="Cambria" pitchFamily="34" charset="0"/>
                <a:ea typeface="Cambria" pitchFamily="34" charset="-122"/>
                <a:cs typeface="Cambria" pitchFamily="34" charset="-120"/>
              </a:rPr>
              <a:t>Pharmacology</a:t>
            </a:r>
            <a:endParaRPr lang="en-US" sz="5200" dirty="0"/>
          </a:p>
          <a:p>
            <a:pPr marL="0" indent="0">
              <a:lnSpc>
                <a:spcPct val="92000"/>
              </a:lnSpc>
              <a:buNone/>
            </a:pPr>
            <a:r>
              <a:rPr lang="en-US" sz="5200" b="1" dirty="0">
                <a:solidFill>
                  <a:srgbClr val="FFFFFF"/>
                </a:solidFill>
                <a:latin typeface="Cambria" pitchFamily="34" charset="0"/>
                <a:ea typeface="Cambria" pitchFamily="34" charset="-122"/>
                <a:cs typeface="Cambria" pitchFamily="34" charset="-120"/>
              </a:rPr>
              <a:t>for the Field</a:t>
            </a:r>
            <a:endParaRPr lang="en-US" sz="5200" dirty="0"/>
          </a:p>
        </p:txBody>
      </p:sp>
      <p:sp>
        <p:nvSpPr>
          <p:cNvPr id="7" name="Text 5"/>
          <p:cNvSpPr txBox="1"/>
          <p:nvPr/>
        </p:nvSpPr>
        <p:spPr>
          <a:xfrm>
            <a:off x="548640" y="3703320"/>
            <a:ext cx="7680960" cy="822960"/>
          </a:xfrm>
          <a:prstGeom prst="rect">
            <a:avLst/>
          </a:prstGeom>
          <a:noFill/>
          <a:ln/>
        </p:spPr>
        <p:txBody>
          <a:bodyPr wrap="square" lIns="0" tIns="0" rIns="0" bIns="0" rtlCol="0" anchor="t"/>
          <a:lstStyle/>
          <a:p>
            <a:pPr marL="0" indent="0">
              <a:buNone/>
            </a:pPr>
            <a:r>
              <a:rPr lang="en-US" sz="1700" dirty="0">
                <a:solidFill>
                  <a:srgbClr val="B9BFC9"/>
                </a:solidFill>
                <a:latin typeface="Calibri" pitchFamily="34" charset="0"/>
                <a:ea typeface="Calibri" pitchFamily="34" charset="-122"/>
                <a:cs typeface="Calibri" pitchFamily="34" charset="-120"/>
              </a:rPr>
              <a:t>Common EMS medications — and what your patient’s home medication list is telling you</a:t>
            </a:r>
            <a:endParaRPr lang="en-US" sz="1700" dirty="0"/>
          </a:p>
        </p:txBody>
      </p:sp>
      <p:sp>
        <p:nvSpPr>
          <p:cNvPr id="8" name="Shape 6"/>
          <p:cNvSpPr/>
          <p:nvPr/>
        </p:nvSpPr>
        <p:spPr>
          <a:xfrm>
            <a:off x="548640" y="4754880"/>
            <a:ext cx="1280160" cy="32004"/>
          </a:xfrm>
          <a:prstGeom prst="rect">
            <a:avLst/>
          </a:prstGeom>
          <a:solidFill>
            <a:srgbClr val="C23B4B"/>
          </a:solidFill>
          <a:ln/>
        </p:spPr>
        <p:txBody>
          <a:bodyPr/>
          <a:lstStyle/>
          <a:p>
            <a:endParaRPr lang="en-US"/>
          </a:p>
        </p:txBody>
      </p:sp>
      <p:sp>
        <p:nvSpPr>
          <p:cNvPr id="9" name="Text 7"/>
          <p:cNvSpPr txBox="1"/>
          <p:nvPr/>
        </p:nvSpPr>
        <p:spPr>
          <a:xfrm>
            <a:off x="548640" y="4983480"/>
            <a:ext cx="7680960" cy="365760"/>
          </a:xfrm>
          <a:prstGeom prst="rect">
            <a:avLst/>
          </a:prstGeom>
          <a:noFill/>
          <a:ln/>
        </p:spPr>
        <p:txBody>
          <a:bodyPr wrap="square" lIns="0" tIns="0" rIns="0" bIns="0" rtlCol="0" anchor="ctr"/>
          <a:lstStyle/>
          <a:p>
            <a:pPr marL="0" indent="0">
              <a:buNone/>
            </a:pPr>
            <a:r>
              <a:rPr lang="en-US" sz="1250" dirty="0">
                <a:solidFill>
                  <a:srgbClr val="8A929E"/>
                </a:solidFill>
                <a:latin typeface="Calibri" pitchFamily="34" charset="0"/>
                <a:ea typeface="Calibri" pitchFamily="34" charset="-122"/>
                <a:cs typeface="Calibri" pitchFamily="34" charset="-120"/>
              </a:rPr>
              <a:t>45–60 minutes  •  Mixed BLS / ALS audience  •  Continuing education</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BEFORE WE START</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Three ground rules for the next hour</a:t>
            </a:r>
            <a:endParaRPr lang="en-US" sz="2900" dirty="0"/>
          </a:p>
        </p:txBody>
      </p:sp>
      <p:sp>
        <p:nvSpPr>
          <p:cNvPr id="4" name="Shape 2"/>
          <p:cNvSpPr/>
          <p:nvPr/>
        </p:nvSpPr>
        <p:spPr>
          <a:xfrm>
            <a:off x="548640" y="1371600"/>
            <a:ext cx="3484778" cy="2560320"/>
          </a:xfrm>
          <a:prstGeom prst="roundRect">
            <a:avLst>
              <a:gd name="adj" fmla="val 2857"/>
            </a:avLst>
          </a:prstGeom>
          <a:solidFill>
            <a:srgbClr val="F4F1F1"/>
          </a:solidFill>
          <a:ln/>
        </p:spPr>
        <p:txBody>
          <a:bodyPr/>
          <a:lstStyle/>
          <a:p>
            <a:endParaRPr lang="en-US"/>
          </a:p>
        </p:txBody>
      </p:sp>
      <p:sp>
        <p:nvSpPr>
          <p:cNvPr id="5" name="Shape 3"/>
          <p:cNvSpPr/>
          <p:nvPr/>
        </p:nvSpPr>
        <p:spPr>
          <a:xfrm>
            <a:off x="749808" y="1554480"/>
            <a:ext cx="329184" cy="329184"/>
          </a:xfrm>
          <a:prstGeom prst="ellipse">
            <a:avLst/>
          </a:prstGeom>
          <a:solidFill>
            <a:srgbClr val="990011"/>
          </a:solidFill>
          <a:ln/>
        </p:spPr>
        <p:txBody>
          <a:bodyPr/>
          <a:lstStyle/>
          <a:p>
            <a:endParaRPr lang="en-US"/>
          </a:p>
        </p:txBody>
      </p:sp>
      <p:sp>
        <p:nvSpPr>
          <p:cNvPr id="6" name="Text 4"/>
          <p:cNvSpPr txBox="1"/>
          <p:nvPr/>
        </p:nvSpPr>
        <p:spPr>
          <a:xfrm>
            <a:off x="749808" y="155448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7" name="Text 5"/>
          <p:cNvSpPr txBox="1"/>
          <p:nvPr/>
        </p:nvSpPr>
        <p:spPr>
          <a:xfrm>
            <a:off x="1188720" y="1536192"/>
            <a:ext cx="2643530" cy="384048"/>
          </a:xfrm>
          <a:prstGeom prst="rect">
            <a:avLst/>
          </a:prstGeom>
          <a:noFill/>
          <a:ln/>
        </p:spPr>
        <p:txBody>
          <a:bodyPr wrap="square" lIns="0" tIns="0" rIns="0" bIns="0" rtlCol="0" anchor="ctr"/>
          <a:lstStyle/>
          <a:p>
            <a:pPr marL="0" indent="0">
              <a:buNone/>
            </a:pPr>
            <a:r>
              <a:rPr lang="en-US" sz="1400" b="1" dirty="0">
                <a:solidFill>
                  <a:srgbClr val="15181E"/>
                </a:solidFill>
                <a:latin typeface="Calibri" pitchFamily="34" charset="0"/>
                <a:ea typeface="Calibri" pitchFamily="34" charset="-122"/>
                <a:cs typeface="Calibri" pitchFamily="34" charset="-120"/>
              </a:rPr>
              <a:t>Protocol beats slide deck</a:t>
            </a:r>
            <a:endParaRPr lang="en-US" sz="1400" dirty="0"/>
          </a:p>
        </p:txBody>
      </p:sp>
      <p:sp>
        <p:nvSpPr>
          <p:cNvPr id="8" name="Text 6"/>
          <p:cNvSpPr txBox="1"/>
          <p:nvPr/>
        </p:nvSpPr>
        <p:spPr>
          <a:xfrm>
            <a:off x="768096" y="1975104"/>
            <a:ext cx="3045866" cy="1810512"/>
          </a:xfrm>
          <a:prstGeom prst="rect">
            <a:avLst/>
          </a:prstGeom>
          <a:noFill/>
          <a:ln/>
        </p:spPr>
        <p:txBody>
          <a:bodyPr wrap="square" lIns="0" tIns="0" rIns="0" bIns="0" rtlCol="0" anchor="t"/>
          <a:lstStyle/>
          <a:p>
            <a:pPr marL="0" indent="0">
              <a:lnSpc>
                <a:spcPct val="105000"/>
              </a:lnSpc>
              <a:spcAft>
                <a:spcPts val="300"/>
              </a:spcAft>
              <a:buNone/>
            </a:pPr>
            <a:r>
              <a:rPr lang="en-US" sz="1300" dirty="0">
                <a:solidFill>
                  <a:srgbClr val="3C424C"/>
                </a:solidFill>
                <a:latin typeface="Calibri" pitchFamily="34" charset="0"/>
                <a:ea typeface="Calibri" pitchFamily="34" charset="-122"/>
                <a:cs typeface="Calibri" pitchFamily="34" charset="-120"/>
              </a:rPr>
              <a:t>Every dose here is a common teaching value. Concentrations, routes and indications vary by agency and by state. If a number on a slide conflicts with your protocol, your protocol is right.</a:t>
            </a:r>
            <a:endParaRPr lang="en-US" sz="1300" dirty="0"/>
          </a:p>
        </p:txBody>
      </p:sp>
      <p:sp>
        <p:nvSpPr>
          <p:cNvPr id="9" name="Shape 7"/>
          <p:cNvSpPr/>
          <p:nvPr/>
        </p:nvSpPr>
        <p:spPr>
          <a:xfrm>
            <a:off x="4353458" y="1371600"/>
            <a:ext cx="3484778" cy="2560320"/>
          </a:xfrm>
          <a:prstGeom prst="roundRect">
            <a:avLst>
              <a:gd name="adj" fmla="val 2857"/>
            </a:avLst>
          </a:prstGeom>
          <a:solidFill>
            <a:srgbClr val="F4F1F1"/>
          </a:solidFill>
          <a:ln/>
        </p:spPr>
        <p:txBody>
          <a:bodyPr/>
          <a:lstStyle/>
          <a:p>
            <a:endParaRPr lang="en-US"/>
          </a:p>
        </p:txBody>
      </p:sp>
      <p:sp>
        <p:nvSpPr>
          <p:cNvPr id="10" name="Shape 8"/>
          <p:cNvSpPr/>
          <p:nvPr/>
        </p:nvSpPr>
        <p:spPr>
          <a:xfrm>
            <a:off x="4554626" y="1554480"/>
            <a:ext cx="329184" cy="329184"/>
          </a:xfrm>
          <a:prstGeom prst="ellipse">
            <a:avLst/>
          </a:prstGeom>
          <a:solidFill>
            <a:srgbClr val="990011"/>
          </a:solidFill>
          <a:ln/>
        </p:spPr>
        <p:txBody>
          <a:bodyPr/>
          <a:lstStyle/>
          <a:p>
            <a:endParaRPr lang="en-US"/>
          </a:p>
        </p:txBody>
      </p:sp>
      <p:sp>
        <p:nvSpPr>
          <p:cNvPr id="11" name="Text 9"/>
          <p:cNvSpPr txBox="1"/>
          <p:nvPr/>
        </p:nvSpPr>
        <p:spPr>
          <a:xfrm>
            <a:off x="4554626" y="155448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2" name="Text 10"/>
          <p:cNvSpPr txBox="1"/>
          <p:nvPr/>
        </p:nvSpPr>
        <p:spPr>
          <a:xfrm>
            <a:off x="4993538" y="1536192"/>
            <a:ext cx="2643530" cy="384048"/>
          </a:xfrm>
          <a:prstGeom prst="rect">
            <a:avLst/>
          </a:prstGeom>
          <a:noFill/>
          <a:ln/>
        </p:spPr>
        <p:txBody>
          <a:bodyPr wrap="square" lIns="0" tIns="0" rIns="0" bIns="0" rtlCol="0" anchor="ctr"/>
          <a:lstStyle/>
          <a:p>
            <a:pPr marL="0" indent="0">
              <a:buNone/>
            </a:pPr>
            <a:r>
              <a:rPr lang="en-US" sz="1400" b="1" dirty="0">
                <a:solidFill>
                  <a:srgbClr val="15181E"/>
                </a:solidFill>
                <a:latin typeface="Calibri" pitchFamily="34" charset="0"/>
                <a:ea typeface="Calibri" pitchFamily="34" charset="-122"/>
                <a:cs typeface="Calibri" pitchFamily="34" charset="-120"/>
              </a:rPr>
              <a:t>Mechanism, not memorization</a:t>
            </a:r>
            <a:endParaRPr lang="en-US" sz="1400" dirty="0"/>
          </a:p>
        </p:txBody>
      </p:sp>
      <p:sp>
        <p:nvSpPr>
          <p:cNvPr id="13" name="Text 11"/>
          <p:cNvSpPr txBox="1"/>
          <p:nvPr/>
        </p:nvSpPr>
        <p:spPr>
          <a:xfrm>
            <a:off x="4572914" y="1975104"/>
            <a:ext cx="3045866" cy="1810512"/>
          </a:xfrm>
          <a:prstGeom prst="rect">
            <a:avLst/>
          </a:prstGeom>
          <a:noFill/>
          <a:ln/>
        </p:spPr>
        <p:txBody>
          <a:bodyPr wrap="square" lIns="0" tIns="0" rIns="0" bIns="0" rtlCol="0" anchor="t"/>
          <a:lstStyle/>
          <a:p>
            <a:pPr marL="0" indent="0">
              <a:lnSpc>
                <a:spcPct val="105000"/>
              </a:lnSpc>
              <a:spcAft>
                <a:spcPts val="300"/>
              </a:spcAft>
              <a:buNone/>
            </a:pPr>
            <a:r>
              <a:rPr lang="en-US" sz="1300" dirty="0">
                <a:solidFill>
                  <a:srgbClr val="3C424C"/>
                </a:solidFill>
                <a:latin typeface="Calibri" pitchFamily="34" charset="0"/>
                <a:ea typeface="Calibri" pitchFamily="34" charset="-122"/>
                <a:cs typeface="Calibri" pitchFamily="34" charset="-120"/>
              </a:rPr>
              <a:t>If you know which receptor a drug hits and how fast the route delivers it, you can predict the side effect before it happens. Memorized lists fall apart at 0300; mechanism does not.</a:t>
            </a:r>
            <a:endParaRPr lang="en-US" sz="1300" dirty="0"/>
          </a:p>
        </p:txBody>
      </p:sp>
      <p:sp>
        <p:nvSpPr>
          <p:cNvPr id="14" name="Shape 12"/>
          <p:cNvSpPr/>
          <p:nvPr/>
        </p:nvSpPr>
        <p:spPr>
          <a:xfrm>
            <a:off x="8158277" y="1371600"/>
            <a:ext cx="3484778" cy="2560320"/>
          </a:xfrm>
          <a:prstGeom prst="roundRect">
            <a:avLst>
              <a:gd name="adj" fmla="val 2857"/>
            </a:avLst>
          </a:prstGeom>
          <a:solidFill>
            <a:srgbClr val="F4F1F1"/>
          </a:solidFill>
          <a:ln/>
        </p:spPr>
        <p:txBody>
          <a:bodyPr/>
          <a:lstStyle/>
          <a:p>
            <a:endParaRPr lang="en-US"/>
          </a:p>
        </p:txBody>
      </p:sp>
      <p:sp>
        <p:nvSpPr>
          <p:cNvPr id="15" name="Shape 13"/>
          <p:cNvSpPr/>
          <p:nvPr/>
        </p:nvSpPr>
        <p:spPr>
          <a:xfrm>
            <a:off x="8359445" y="1554480"/>
            <a:ext cx="329184" cy="329184"/>
          </a:xfrm>
          <a:prstGeom prst="ellipse">
            <a:avLst/>
          </a:prstGeom>
          <a:solidFill>
            <a:srgbClr val="990011"/>
          </a:solidFill>
          <a:ln/>
        </p:spPr>
        <p:txBody>
          <a:bodyPr/>
          <a:lstStyle/>
          <a:p>
            <a:endParaRPr lang="en-US"/>
          </a:p>
        </p:txBody>
      </p:sp>
      <p:sp>
        <p:nvSpPr>
          <p:cNvPr id="16" name="Text 14"/>
          <p:cNvSpPr txBox="1"/>
          <p:nvPr/>
        </p:nvSpPr>
        <p:spPr>
          <a:xfrm>
            <a:off x="8359445" y="155448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7" name="Text 15"/>
          <p:cNvSpPr txBox="1"/>
          <p:nvPr/>
        </p:nvSpPr>
        <p:spPr>
          <a:xfrm>
            <a:off x="8798357" y="1536192"/>
            <a:ext cx="2643530" cy="384048"/>
          </a:xfrm>
          <a:prstGeom prst="rect">
            <a:avLst/>
          </a:prstGeom>
          <a:noFill/>
          <a:ln/>
        </p:spPr>
        <p:txBody>
          <a:bodyPr wrap="square" lIns="0" tIns="0" rIns="0" bIns="0" rtlCol="0" anchor="ctr"/>
          <a:lstStyle/>
          <a:p>
            <a:pPr marL="0" indent="0">
              <a:buNone/>
            </a:pPr>
            <a:r>
              <a:rPr lang="en-US" sz="1400" b="1" dirty="0">
                <a:solidFill>
                  <a:srgbClr val="15181E"/>
                </a:solidFill>
                <a:latin typeface="Calibri" pitchFamily="34" charset="0"/>
                <a:ea typeface="Calibri" pitchFamily="34" charset="-122"/>
                <a:cs typeface="Calibri" pitchFamily="34" charset="-120"/>
              </a:rPr>
              <a:t>Scope is layered, not separate</a:t>
            </a:r>
            <a:endParaRPr lang="en-US" sz="1400" dirty="0"/>
          </a:p>
        </p:txBody>
      </p:sp>
      <p:sp>
        <p:nvSpPr>
          <p:cNvPr id="18" name="Text 16"/>
          <p:cNvSpPr txBox="1"/>
          <p:nvPr/>
        </p:nvSpPr>
        <p:spPr>
          <a:xfrm>
            <a:off x="8377733" y="1975104"/>
            <a:ext cx="3045866" cy="1810512"/>
          </a:xfrm>
          <a:prstGeom prst="rect">
            <a:avLst/>
          </a:prstGeom>
          <a:noFill/>
          <a:ln/>
        </p:spPr>
        <p:txBody>
          <a:bodyPr wrap="square" lIns="0" tIns="0" rIns="0" bIns="0" rtlCol="0" anchor="t"/>
          <a:lstStyle/>
          <a:p>
            <a:pPr marL="0" indent="0">
              <a:lnSpc>
                <a:spcPct val="105000"/>
              </a:lnSpc>
              <a:spcAft>
                <a:spcPts val="300"/>
              </a:spcAft>
              <a:buNone/>
            </a:pPr>
            <a:r>
              <a:rPr lang="en-US" sz="1300" dirty="0">
                <a:solidFill>
                  <a:srgbClr val="3C424C"/>
                </a:solidFill>
                <a:latin typeface="Calibri" pitchFamily="34" charset="0"/>
                <a:ea typeface="Calibri" pitchFamily="34" charset="-122"/>
                <a:cs typeface="Calibri" pitchFamily="34" charset="-120"/>
              </a:rPr>
              <a:t>Slides are tagged BLS and ALS. EMTs should still understand the ALS drugs — you set up the drip, you catch the error, and you are the second set of eyes on every push.</a:t>
            </a:r>
            <a:endParaRPr lang="en-US" sz="1300" dirty="0"/>
          </a:p>
        </p:txBody>
      </p:sp>
      <p:sp>
        <p:nvSpPr>
          <p:cNvPr id="19" name="Shape 17"/>
          <p:cNvSpPr/>
          <p:nvPr/>
        </p:nvSpPr>
        <p:spPr>
          <a:xfrm>
            <a:off x="548640" y="4343400"/>
            <a:ext cx="11094415" cy="1417320"/>
          </a:xfrm>
          <a:prstGeom prst="roundRect">
            <a:avLst>
              <a:gd name="adj" fmla="val 5161"/>
            </a:avLst>
          </a:prstGeom>
          <a:solidFill>
            <a:srgbClr val="15181E"/>
          </a:solidFill>
          <a:ln/>
        </p:spPr>
        <p:txBody>
          <a:bodyPr/>
          <a:lstStyle/>
          <a:p>
            <a:endParaRPr lang="en-US"/>
          </a:p>
        </p:txBody>
      </p:sp>
      <p:sp>
        <p:nvSpPr>
          <p:cNvPr id="20" name="Text 18"/>
          <p:cNvSpPr txBox="1"/>
          <p:nvPr/>
        </p:nvSpPr>
        <p:spPr>
          <a:xfrm>
            <a:off x="868680" y="4572000"/>
            <a:ext cx="10454335" cy="320040"/>
          </a:xfrm>
          <a:prstGeom prst="rect">
            <a:avLst/>
          </a:prstGeom>
          <a:noFill/>
          <a:ln/>
        </p:spPr>
        <p:txBody>
          <a:bodyPr wrap="square" lIns="0" tIns="0" rIns="0" bIns="0" rtlCol="0" anchor="ctr"/>
          <a:lstStyle/>
          <a:p>
            <a:pPr marL="0" indent="0">
              <a:buNone/>
            </a:pPr>
            <a:r>
              <a:rPr lang="en-US" sz="1200" b="1" dirty="0">
                <a:solidFill>
                  <a:srgbClr val="9AA3B0"/>
                </a:solidFill>
                <a:latin typeface="Calibri" pitchFamily="34" charset="0"/>
                <a:ea typeface="Calibri" pitchFamily="34" charset="-122"/>
                <a:cs typeface="Calibri" pitchFamily="34" charset="-120"/>
              </a:rPr>
              <a:t>The single most useful habit in this whole hour:</a:t>
            </a:r>
            <a:endParaRPr lang="en-US" sz="1200" dirty="0"/>
          </a:p>
        </p:txBody>
      </p:sp>
      <p:sp>
        <p:nvSpPr>
          <p:cNvPr id="21" name="Text 19"/>
          <p:cNvSpPr txBox="1"/>
          <p:nvPr/>
        </p:nvSpPr>
        <p:spPr>
          <a:xfrm>
            <a:off x="868680" y="4965192"/>
            <a:ext cx="10454335" cy="548640"/>
          </a:xfrm>
          <a:prstGeom prst="rect">
            <a:avLst/>
          </a:prstGeom>
          <a:noFill/>
          <a:ln/>
        </p:spPr>
        <p:txBody>
          <a:bodyPr wrap="square" lIns="0" tIns="0" rIns="0" bIns="0"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Bring the bottles. Every time. Photograph the labels if you can’t bring the bag.</a:t>
            </a:r>
            <a:endParaRPr lang="en-US" sz="2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ROADMAP</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Where we’re going</a:t>
            </a:r>
            <a:endParaRPr lang="en-US" sz="2900" dirty="0"/>
          </a:p>
        </p:txBody>
      </p:sp>
      <p:sp>
        <p:nvSpPr>
          <p:cNvPr id="4" name="Shape 2"/>
          <p:cNvSpPr/>
          <p:nvPr/>
        </p:nvSpPr>
        <p:spPr>
          <a:xfrm>
            <a:off x="548640" y="1417320"/>
            <a:ext cx="11094415" cy="969264"/>
          </a:xfrm>
          <a:prstGeom prst="roundRect">
            <a:avLst>
              <a:gd name="adj" fmla="val 7547"/>
            </a:avLst>
          </a:prstGeom>
          <a:solidFill>
            <a:srgbClr val="F9F7F7"/>
          </a:solidFill>
          <a:ln/>
        </p:spPr>
        <p:txBody>
          <a:bodyPr/>
          <a:lstStyle/>
          <a:p>
            <a:endParaRPr lang="en-US"/>
          </a:p>
        </p:txBody>
      </p:sp>
      <p:sp>
        <p:nvSpPr>
          <p:cNvPr id="5" name="Text 3"/>
          <p:cNvSpPr txBox="1"/>
          <p:nvPr/>
        </p:nvSpPr>
        <p:spPr>
          <a:xfrm>
            <a:off x="822960" y="1417320"/>
            <a:ext cx="914400" cy="969264"/>
          </a:xfrm>
          <a:prstGeom prst="rect">
            <a:avLst/>
          </a:prstGeom>
          <a:noFill/>
          <a:ln/>
        </p:spPr>
        <p:txBody>
          <a:bodyPr wrap="square" lIns="0" tIns="0" rIns="0" bIns="0" rtlCol="0" anchor="ctr"/>
          <a:lstStyle/>
          <a:p>
            <a:pPr marL="0" indent="0">
              <a:buNone/>
            </a:pPr>
            <a:r>
              <a:rPr lang="en-US" sz="3000" b="1" dirty="0">
                <a:solidFill>
                  <a:srgbClr val="C23B4B"/>
                </a:solidFill>
                <a:latin typeface="Cambria" pitchFamily="34" charset="0"/>
                <a:ea typeface="Cambria" pitchFamily="34" charset="-122"/>
                <a:cs typeface="Cambria" pitchFamily="34" charset="-120"/>
              </a:rPr>
              <a:t>01</a:t>
            </a:r>
            <a:endParaRPr lang="en-US" sz="3000" dirty="0"/>
          </a:p>
        </p:txBody>
      </p:sp>
      <p:sp>
        <p:nvSpPr>
          <p:cNvPr id="6" name="Text 4"/>
          <p:cNvSpPr txBox="1"/>
          <p:nvPr/>
        </p:nvSpPr>
        <p:spPr>
          <a:xfrm>
            <a:off x="1783080" y="1581912"/>
            <a:ext cx="3200400" cy="365760"/>
          </a:xfrm>
          <a:prstGeom prst="rect">
            <a:avLst/>
          </a:prstGeom>
          <a:noFill/>
          <a:ln/>
        </p:spPr>
        <p:txBody>
          <a:bodyPr wrap="square" lIns="0" tIns="0" rIns="0" bIns="0" rtlCol="0" anchor="ctr"/>
          <a:lstStyle/>
          <a:p>
            <a:pPr marL="0" indent="0">
              <a:buNone/>
            </a:pPr>
            <a:r>
              <a:rPr lang="en-US" sz="1600" b="1" dirty="0">
                <a:solidFill>
                  <a:srgbClr val="15181E"/>
                </a:solidFill>
                <a:latin typeface="Calibri" pitchFamily="34" charset="0"/>
                <a:ea typeface="Calibri" pitchFamily="34" charset="-122"/>
                <a:cs typeface="Calibri" pitchFamily="34" charset="-120"/>
              </a:rPr>
              <a:t>Foundations</a:t>
            </a:r>
            <a:endParaRPr lang="en-US" sz="1600" dirty="0"/>
          </a:p>
        </p:txBody>
      </p:sp>
      <p:sp>
        <p:nvSpPr>
          <p:cNvPr id="7" name="Text 5"/>
          <p:cNvSpPr txBox="1"/>
          <p:nvPr/>
        </p:nvSpPr>
        <p:spPr>
          <a:xfrm>
            <a:off x="1783080" y="1929384"/>
            <a:ext cx="9448495" cy="347472"/>
          </a:xfrm>
          <a:prstGeom prst="rect">
            <a:avLst/>
          </a:prstGeom>
          <a:noFill/>
          <a:ln/>
        </p:spPr>
        <p:txBody>
          <a:bodyPr wrap="square" lIns="0" tIns="0" rIns="0" bIns="0" rtlCol="0" anchor="t"/>
          <a:lstStyle/>
          <a:p>
            <a:pPr marL="0" indent="0">
              <a:buNone/>
            </a:pPr>
            <a:r>
              <a:rPr lang="en-US" sz="1200" dirty="0">
                <a:solidFill>
                  <a:srgbClr val="5A6472"/>
                </a:solidFill>
                <a:latin typeface="Calibri" pitchFamily="34" charset="0"/>
                <a:ea typeface="Calibri" pitchFamily="34" charset="-122"/>
                <a:cs typeface="Calibri" pitchFamily="34" charset="-120"/>
              </a:rPr>
              <a:t>Receptors, routes, onset, and the concentration errors that hurt people</a:t>
            </a:r>
            <a:endParaRPr lang="en-US" sz="1200" dirty="0"/>
          </a:p>
        </p:txBody>
      </p:sp>
      <p:sp>
        <p:nvSpPr>
          <p:cNvPr id="8" name="Shape 6"/>
          <p:cNvSpPr/>
          <p:nvPr/>
        </p:nvSpPr>
        <p:spPr>
          <a:xfrm>
            <a:off x="548640" y="2569464"/>
            <a:ext cx="11094415" cy="969264"/>
          </a:xfrm>
          <a:prstGeom prst="roundRect">
            <a:avLst>
              <a:gd name="adj" fmla="val 7547"/>
            </a:avLst>
          </a:prstGeom>
          <a:solidFill>
            <a:srgbClr val="F4F1F1"/>
          </a:solidFill>
          <a:ln/>
        </p:spPr>
        <p:txBody>
          <a:bodyPr/>
          <a:lstStyle/>
          <a:p>
            <a:endParaRPr lang="en-US"/>
          </a:p>
        </p:txBody>
      </p:sp>
      <p:sp>
        <p:nvSpPr>
          <p:cNvPr id="9" name="Text 7"/>
          <p:cNvSpPr txBox="1"/>
          <p:nvPr/>
        </p:nvSpPr>
        <p:spPr>
          <a:xfrm>
            <a:off x="822960" y="2569464"/>
            <a:ext cx="914400" cy="969264"/>
          </a:xfrm>
          <a:prstGeom prst="rect">
            <a:avLst/>
          </a:prstGeom>
          <a:noFill/>
          <a:ln/>
        </p:spPr>
        <p:txBody>
          <a:bodyPr wrap="square" lIns="0" tIns="0" rIns="0" bIns="0" rtlCol="0" anchor="ctr"/>
          <a:lstStyle/>
          <a:p>
            <a:pPr marL="0" indent="0">
              <a:buNone/>
            </a:pPr>
            <a:r>
              <a:rPr lang="en-US" sz="3000" b="1" dirty="0">
                <a:solidFill>
                  <a:srgbClr val="C23B4B"/>
                </a:solidFill>
                <a:latin typeface="Cambria" pitchFamily="34" charset="0"/>
                <a:ea typeface="Cambria" pitchFamily="34" charset="-122"/>
                <a:cs typeface="Cambria" pitchFamily="34" charset="-120"/>
              </a:rPr>
              <a:t>02</a:t>
            </a:r>
            <a:endParaRPr lang="en-US" sz="3000" dirty="0"/>
          </a:p>
        </p:txBody>
      </p:sp>
      <p:sp>
        <p:nvSpPr>
          <p:cNvPr id="10" name="Text 8"/>
          <p:cNvSpPr txBox="1"/>
          <p:nvPr/>
        </p:nvSpPr>
        <p:spPr>
          <a:xfrm>
            <a:off x="1783080" y="2734056"/>
            <a:ext cx="3200400" cy="365760"/>
          </a:xfrm>
          <a:prstGeom prst="rect">
            <a:avLst/>
          </a:prstGeom>
          <a:noFill/>
          <a:ln/>
        </p:spPr>
        <p:txBody>
          <a:bodyPr wrap="square" lIns="0" tIns="0" rIns="0" bIns="0" rtlCol="0" anchor="ctr"/>
          <a:lstStyle/>
          <a:p>
            <a:pPr marL="0" indent="0">
              <a:buNone/>
            </a:pPr>
            <a:r>
              <a:rPr lang="en-US" sz="1600" b="1" dirty="0">
                <a:solidFill>
                  <a:srgbClr val="15181E"/>
                </a:solidFill>
                <a:latin typeface="Calibri" pitchFamily="34" charset="0"/>
                <a:ea typeface="Calibri" pitchFamily="34" charset="-122"/>
                <a:cs typeface="Calibri" pitchFamily="34" charset="-120"/>
              </a:rPr>
              <a:t>The EMS drug box</a:t>
            </a:r>
            <a:endParaRPr lang="en-US" sz="1600" dirty="0"/>
          </a:p>
        </p:txBody>
      </p:sp>
      <p:sp>
        <p:nvSpPr>
          <p:cNvPr id="11" name="Text 9"/>
          <p:cNvSpPr txBox="1"/>
          <p:nvPr/>
        </p:nvSpPr>
        <p:spPr>
          <a:xfrm>
            <a:off x="1783080" y="3081528"/>
            <a:ext cx="9448495" cy="347472"/>
          </a:xfrm>
          <a:prstGeom prst="rect">
            <a:avLst/>
          </a:prstGeom>
          <a:noFill/>
          <a:ln/>
        </p:spPr>
        <p:txBody>
          <a:bodyPr wrap="square" lIns="0" tIns="0" rIns="0" bIns="0" rtlCol="0" anchor="t"/>
          <a:lstStyle/>
          <a:p>
            <a:pPr marL="0" indent="0">
              <a:buNone/>
            </a:pPr>
            <a:r>
              <a:rPr lang="en-US" sz="1200" dirty="0">
                <a:solidFill>
                  <a:srgbClr val="5A6472"/>
                </a:solidFill>
                <a:latin typeface="Calibri" pitchFamily="34" charset="0"/>
                <a:ea typeface="Calibri" pitchFamily="34" charset="-122"/>
                <a:cs typeface="Calibri" pitchFamily="34" charset="-120"/>
              </a:rPr>
              <a:t>Class by class — indication, dose, and the field pitfall for each</a:t>
            </a:r>
            <a:endParaRPr lang="en-US" sz="1200" dirty="0"/>
          </a:p>
        </p:txBody>
      </p:sp>
      <p:sp>
        <p:nvSpPr>
          <p:cNvPr id="12" name="Shape 10"/>
          <p:cNvSpPr/>
          <p:nvPr/>
        </p:nvSpPr>
        <p:spPr>
          <a:xfrm>
            <a:off x="548640" y="3721608"/>
            <a:ext cx="11094415" cy="969264"/>
          </a:xfrm>
          <a:prstGeom prst="roundRect">
            <a:avLst>
              <a:gd name="adj" fmla="val 7547"/>
            </a:avLst>
          </a:prstGeom>
          <a:solidFill>
            <a:srgbClr val="F9F7F7"/>
          </a:solidFill>
          <a:ln/>
        </p:spPr>
        <p:txBody>
          <a:bodyPr/>
          <a:lstStyle/>
          <a:p>
            <a:endParaRPr lang="en-US"/>
          </a:p>
        </p:txBody>
      </p:sp>
      <p:sp>
        <p:nvSpPr>
          <p:cNvPr id="13" name="Text 11"/>
          <p:cNvSpPr txBox="1"/>
          <p:nvPr/>
        </p:nvSpPr>
        <p:spPr>
          <a:xfrm>
            <a:off x="822960" y="3721608"/>
            <a:ext cx="914400" cy="969264"/>
          </a:xfrm>
          <a:prstGeom prst="rect">
            <a:avLst/>
          </a:prstGeom>
          <a:noFill/>
          <a:ln/>
        </p:spPr>
        <p:txBody>
          <a:bodyPr wrap="square" lIns="0" tIns="0" rIns="0" bIns="0" rtlCol="0" anchor="ctr"/>
          <a:lstStyle/>
          <a:p>
            <a:pPr marL="0" indent="0">
              <a:buNone/>
            </a:pPr>
            <a:r>
              <a:rPr lang="en-US" sz="3000" b="1" dirty="0">
                <a:solidFill>
                  <a:srgbClr val="C23B4B"/>
                </a:solidFill>
                <a:latin typeface="Cambria" pitchFamily="34" charset="0"/>
                <a:ea typeface="Cambria" pitchFamily="34" charset="-122"/>
                <a:cs typeface="Cambria" pitchFamily="34" charset="-120"/>
              </a:rPr>
              <a:t>03</a:t>
            </a:r>
            <a:endParaRPr lang="en-US" sz="3000" dirty="0"/>
          </a:p>
        </p:txBody>
      </p:sp>
      <p:sp>
        <p:nvSpPr>
          <p:cNvPr id="14" name="Text 12"/>
          <p:cNvSpPr txBox="1"/>
          <p:nvPr/>
        </p:nvSpPr>
        <p:spPr>
          <a:xfrm>
            <a:off x="1783080" y="3886200"/>
            <a:ext cx="3200400" cy="365760"/>
          </a:xfrm>
          <a:prstGeom prst="rect">
            <a:avLst/>
          </a:prstGeom>
          <a:noFill/>
          <a:ln/>
        </p:spPr>
        <p:txBody>
          <a:bodyPr wrap="square" lIns="0" tIns="0" rIns="0" bIns="0" rtlCol="0" anchor="ctr"/>
          <a:lstStyle/>
          <a:p>
            <a:pPr marL="0" indent="0">
              <a:buNone/>
            </a:pPr>
            <a:r>
              <a:rPr lang="en-US" sz="1600" b="1" dirty="0">
                <a:solidFill>
                  <a:srgbClr val="15181E"/>
                </a:solidFill>
                <a:latin typeface="Calibri" pitchFamily="34" charset="0"/>
                <a:ea typeface="Calibri" pitchFamily="34" charset="-122"/>
                <a:cs typeface="Calibri" pitchFamily="34" charset="-120"/>
              </a:rPr>
              <a:t>Reading the home med list</a:t>
            </a:r>
            <a:endParaRPr lang="en-US" sz="1600" dirty="0"/>
          </a:p>
        </p:txBody>
      </p:sp>
      <p:sp>
        <p:nvSpPr>
          <p:cNvPr id="15" name="Text 13"/>
          <p:cNvSpPr txBox="1"/>
          <p:nvPr/>
        </p:nvSpPr>
        <p:spPr>
          <a:xfrm>
            <a:off x="1783080" y="4233672"/>
            <a:ext cx="9448495" cy="347472"/>
          </a:xfrm>
          <a:prstGeom prst="rect">
            <a:avLst/>
          </a:prstGeom>
          <a:noFill/>
          <a:ln/>
        </p:spPr>
        <p:txBody>
          <a:bodyPr wrap="square" lIns="0" tIns="0" rIns="0" bIns="0" rtlCol="0" anchor="t"/>
          <a:lstStyle/>
          <a:p>
            <a:pPr marL="0" indent="0">
              <a:buNone/>
            </a:pPr>
            <a:r>
              <a:rPr lang="en-US" sz="1200" dirty="0">
                <a:solidFill>
                  <a:srgbClr val="5A6472"/>
                </a:solidFill>
                <a:latin typeface="Calibri" pitchFamily="34" charset="0"/>
                <a:ea typeface="Calibri" pitchFamily="34" charset="-122"/>
                <a:cs typeface="Calibri" pitchFamily="34" charset="-120"/>
              </a:rPr>
              <a:t>What each drug class tells you about the patient in front of you</a:t>
            </a:r>
            <a:endParaRPr lang="en-US" sz="1200" dirty="0"/>
          </a:p>
        </p:txBody>
      </p:sp>
      <p:sp>
        <p:nvSpPr>
          <p:cNvPr id="16" name="Shape 14"/>
          <p:cNvSpPr/>
          <p:nvPr/>
        </p:nvSpPr>
        <p:spPr>
          <a:xfrm>
            <a:off x="548640" y="4873752"/>
            <a:ext cx="11094415" cy="969264"/>
          </a:xfrm>
          <a:prstGeom prst="roundRect">
            <a:avLst>
              <a:gd name="adj" fmla="val 7547"/>
            </a:avLst>
          </a:prstGeom>
          <a:solidFill>
            <a:srgbClr val="F4F1F1"/>
          </a:solidFill>
          <a:ln/>
        </p:spPr>
        <p:txBody>
          <a:bodyPr/>
          <a:lstStyle/>
          <a:p>
            <a:endParaRPr lang="en-US"/>
          </a:p>
        </p:txBody>
      </p:sp>
      <p:sp>
        <p:nvSpPr>
          <p:cNvPr id="17" name="Text 15"/>
          <p:cNvSpPr txBox="1"/>
          <p:nvPr/>
        </p:nvSpPr>
        <p:spPr>
          <a:xfrm>
            <a:off x="822960" y="4873752"/>
            <a:ext cx="914400" cy="969264"/>
          </a:xfrm>
          <a:prstGeom prst="rect">
            <a:avLst/>
          </a:prstGeom>
          <a:noFill/>
          <a:ln/>
        </p:spPr>
        <p:txBody>
          <a:bodyPr wrap="square" lIns="0" tIns="0" rIns="0" bIns="0" rtlCol="0" anchor="ctr"/>
          <a:lstStyle/>
          <a:p>
            <a:pPr marL="0" indent="0">
              <a:buNone/>
            </a:pPr>
            <a:r>
              <a:rPr lang="en-US" sz="3000" b="1" dirty="0">
                <a:solidFill>
                  <a:srgbClr val="C23B4B"/>
                </a:solidFill>
                <a:latin typeface="Cambria" pitchFamily="34" charset="0"/>
                <a:ea typeface="Cambria" pitchFamily="34" charset="-122"/>
                <a:cs typeface="Cambria" pitchFamily="34" charset="-120"/>
              </a:rPr>
              <a:t>04</a:t>
            </a:r>
            <a:endParaRPr lang="en-US" sz="3000" dirty="0"/>
          </a:p>
        </p:txBody>
      </p:sp>
      <p:sp>
        <p:nvSpPr>
          <p:cNvPr id="18" name="Text 16"/>
          <p:cNvSpPr txBox="1"/>
          <p:nvPr/>
        </p:nvSpPr>
        <p:spPr>
          <a:xfrm>
            <a:off x="1783080" y="5038344"/>
            <a:ext cx="3200400" cy="365760"/>
          </a:xfrm>
          <a:prstGeom prst="rect">
            <a:avLst/>
          </a:prstGeom>
          <a:noFill/>
          <a:ln/>
        </p:spPr>
        <p:txBody>
          <a:bodyPr wrap="square" lIns="0" tIns="0" rIns="0" bIns="0" rtlCol="0" anchor="ctr"/>
          <a:lstStyle/>
          <a:p>
            <a:pPr marL="0" indent="0">
              <a:buNone/>
            </a:pPr>
            <a:r>
              <a:rPr lang="en-US" sz="1600" b="1" dirty="0">
                <a:solidFill>
                  <a:srgbClr val="15181E"/>
                </a:solidFill>
                <a:latin typeface="Calibri" pitchFamily="34" charset="0"/>
                <a:ea typeface="Calibri" pitchFamily="34" charset="-122"/>
                <a:cs typeface="Calibri" pitchFamily="34" charset="-120"/>
              </a:rPr>
              <a:t>Putting it together</a:t>
            </a:r>
            <a:endParaRPr lang="en-US" sz="1600" dirty="0"/>
          </a:p>
        </p:txBody>
      </p:sp>
      <p:sp>
        <p:nvSpPr>
          <p:cNvPr id="19" name="Text 17"/>
          <p:cNvSpPr txBox="1"/>
          <p:nvPr/>
        </p:nvSpPr>
        <p:spPr>
          <a:xfrm>
            <a:off x="1783080" y="5385816"/>
            <a:ext cx="9448495" cy="347472"/>
          </a:xfrm>
          <a:prstGeom prst="rect">
            <a:avLst/>
          </a:prstGeom>
          <a:noFill/>
          <a:ln/>
        </p:spPr>
        <p:txBody>
          <a:bodyPr wrap="square" lIns="0" tIns="0" rIns="0" bIns="0" rtlCol="0" anchor="t"/>
          <a:lstStyle/>
          <a:p>
            <a:pPr marL="0" indent="0">
              <a:buNone/>
            </a:pPr>
            <a:r>
              <a:rPr lang="en-US" sz="1200" dirty="0">
                <a:solidFill>
                  <a:srgbClr val="5A6472"/>
                </a:solidFill>
                <a:latin typeface="Calibri" pitchFamily="34" charset="0"/>
                <a:ea typeface="Calibri" pitchFamily="34" charset="-122"/>
                <a:cs typeface="Calibri" pitchFamily="34" charset="-120"/>
              </a:rPr>
              <a:t>Top ten pitfalls and three cases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5181E"/>
        </a:solidFill>
        <a:effectLst/>
      </p:bgPr>
    </p:bg>
    <p:spTree>
      <p:nvGrpSpPr>
        <p:cNvPr id="1" name=""/>
        <p:cNvGrpSpPr/>
        <p:nvPr/>
      </p:nvGrpSpPr>
      <p:grpSpPr>
        <a:xfrm>
          <a:off x="0" y="0"/>
          <a:ext cx="0" cy="0"/>
          <a:chOff x="0" y="0"/>
          <a:chExt cx="0" cy="0"/>
        </a:xfrm>
      </p:grpSpPr>
      <p:sp>
        <p:nvSpPr>
          <p:cNvPr id="2" name="Text 0"/>
          <p:cNvSpPr txBox="1"/>
          <p:nvPr/>
        </p:nvSpPr>
        <p:spPr>
          <a:xfrm>
            <a:off x="548640" y="1417320"/>
            <a:ext cx="2377440" cy="2103120"/>
          </a:xfrm>
          <a:prstGeom prst="rect">
            <a:avLst/>
          </a:prstGeom>
          <a:noFill/>
          <a:ln/>
        </p:spPr>
        <p:txBody>
          <a:bodyPr wrap="square" lIns="0" tIns="0" rIns="0" bIns="0" rtlCol="0" anchor="ctr"/>
          <a:lstStyle/>
          <a:p>
            <a:pPr marL="0" indent="0">
              <a:buNone/>
            </a:pPr>
            <a:r>
              <a:rPr lang="en-US" sz="12000" b="1" dirty="0">
                <a:solidFill>
                  <a:srgbClr val="C23B4B"/>
                </a:solidFill>
                <a:latin typeface="Cambria" pitchFamily="34" charset="0"/>
                <a:ea typeface="Cambria" pitchFamily="34" charset="-122"/>
                <a:cs typeface="Cambria" pitchFamily="34" charset="-120"/>
              </a:rPr>
              <a:t>01</a:t>
            </a:r>
            <a:endParaRPr lang="en-US" sz="12000" dirty="0"/>
          </a:p>
        </p:txBody>
      </p:sp>
      <p:sp>
        <p:nvSpPr>
          <p:cNvPr id="3" name="Text 1"/>
          <p:cNvSpPr txBox="1"/>
          <p:nvPr/>
        </p:nvSpPr>
        <p:spPr>
          <a:xfrm>
            <a:off x="2880360" y="1600200"/>
            <a:ext cx="8686800" cy="118872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Foundations</a:t>
            </a:r>
            <a:endParaRPr lang="en-US" sz="4000" dirty="0"/>
          </a:p>
        </p:txBody>
      </p:sp>
      <p:sp>
        <p:nvSpPr>
          <p:cNvPr id="4" name="Text 2"/>
          <p:cNvSpPr txBox="1"/>
          <p:nvPr/>
        </p:nvSpPr>
        <p:spPr>
          <a:xfrm>
            <a:off x="2926080" y="2788920"/>
            <a:ext cx="8595360" cy="1005840"/>
          </a:xfrm>
          <a:prstGeom prst="rect">
            <a:avLst/>
          </a:prstGeom>
          <a:noFill/>
          <a:ln/>
        </p:spPr>
        <p:txBody>
          <a:bodyPr wrap="square" lIns="0" tIns="0" rIns="0" bIns="0" rtlCol="0" anchor="t"/>
          <a:lstStyle/>
          <a:p>
            <a:pPr marL="0" indent="0">
              <a:buNone/>
            </a:pPr>
            <a:r>
              <a:rPr lang="en-US" sz="1500" dirty="0">
                <a:solidFill>
                  <a:srgbClr val="B9BFC9"/>
                </a:solidFill>
                <a:latin typeface="Calibri" pitchFamily="34" charset="0"/>
                <a:ea typeface="Calibri" pitchFamily="34" charset="-122"/>
                <a:cs typeface="Calibri" pitchFamily="34" charset="-120"/>
              </a:rPr>
              <a:t>Four ideas that make every other drug on the list predictable: receptors, route, onset, and concentration.</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FOUNDATIONS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Four questions before you push anything</a:t>
            </a:r>
            <a:endParaRPr lang="en-US" sz="2900" dirty="0"/>
          </a:p>
        </p:txBody>
      </p:sp>
      <p:sp>
        <p:nvSpPr>
          <p:cNvPr id="4" name="Shape 2"/>
          <p:cNvSpPr/>
          <p:nvPr/>
        </p:nvSpPr>
        <p:spPr>
          <a:xfrm>
            <a:off x="548640" y="1371600"/>
            <a:ext cx="5364328" cy="2148840"/>
          </a:xfrm>
          <a:prstGeom prst="roundRect">
            <a:avLst>
              <a:gd name="adj" fmla="val 3404"/>
            </a:avLst>
          </a:prstGeom>
          <a:solidFill>
            <a:srgbClr val="F4F1F1"/>
          </a:solidFill>
          <a:ln/>
        </p:spPr>
        <p:txBody>
          <a:bodyPr/>
          <a:lstStyle/>
          <a:p>
            <a:endParaRPr lang="en-US"/>
          </a:p>
        </p:txBody>
      </p:sp>
      <p:sp>
        <p:nvSpPr>
          <p:cNvPr id="5" name="Shape 3"/>
          <p:cNvSpPr/>
          <p:nvPr/>
        </p:nvSpPr>
        <p:spPr>
          <a:xfrm>
            <a:off x="749808" y="1554480"/>
            <a:ext cx="329184" cy="329184"/>
          </a:xfrm>
          <a:prstGeom prst="ellipse">
            <a:avLst/>
          </a:prstGeom>
          <a:solidFill>
            <a:srgbClr val="990011"/>
          </a:solidFill>
          <a:ln/>
        </p:spPr>
        <p:txBody>
          <a:bodyPr/>
          <a:lstStyle/>
          <a:p>
            <a:endParaRPr lang="en-US"/>
          </a:p>
        </p:txBody>
      </p:sp>
      <p:sp>
        <p:nvSpPr>
          <p:cNvPr id="6" name="Text 4"/>
          <p:cNvSpPr txBox="1"/>
          <p:nvPr/>
        </p:nvSpPr>
        <p:spPr>
          <a:xfrm>
            <a:off x="749808" y="155448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7" name="Text 5"/>
          <p:cNvSpPr txBox="1"/>
          <p:nvPr/>
        </p:nvSpPr>
        <p:spPr>
          <a:xfrm>
            <a:off x="1188720" y="1536192"/>
            <a:ext cx="4523080" cy="384048"/>
          </a:xfrm>
          <a:prstGeom prst="rect">
            <a:avLst/>
          </a:prstGeom>
          <a:noFill/>
          <a:ln/>
        </p:spPr>
        <p:txBody>
          <a:bodyPr wrap="square" lIns="0" tIns="0" rIns="0" bIns="0" rtlCol="0" anchor="ctr"/>
          <a:lstStyle/>
          <a:p>
            <a:pPr marL="0" indent="0">
              <a:buNone/>
            </a:pPr>
            <a:r>
              <a:rPr lang="en-US" sz="1500" b="1" dirty="0">
                <a:solidFill>
                  <a:srgbClr val="15181E"/>
                </a:solidFill>
                <a:latin typeface="Calibri" pitchFamily="34" charset="0"/>
                <a:ea typeface="Calibri" pitchFamily="34" charset="-122"/>
                <a:cs typeface="Calibri" pitchFamily="34" charset="-120"/>
              </a:rPr>
              <a:t>What receptor am I turning on or off?</a:t>
            </a:r>
            <a:endParaRPr lang="en-US" sz="1500" dirty="0"/>
          </a:p>
        </p:txBody>
      </p:sp>
      <p:sp>
        <p:nvSpPr>
          <p:cNvPr id="8" name="Text 6"/>
          <p:cNvSpPr txBox="1"/>
          <p:nvPr/>
        </p:nvSpPr>
        <p:spPr>
          <a:xfrm>
            <a:off x="768096" y="1975104"/>
            <a:ext cx="4925416" cy="1399032"/>
          </a:xfrm>
          <a:prstGeom prst="rect">
            <a:avLst/>
          </a:prstGeom>
          <a:noFill/>
          <a:ln/>
        </p:spPr>
        <p:txBody>
          <a:bodyPr wrap="square" lIns="0" tIns="0" rIns="0" bIns="0" rtlCol="0" anchor="t"/>
          <a:lstStyle/>
          <a:p>
            <a:pPr marL="0" indent="0">
              <a:lnSpc>
                <a:spcPct val="105000"/>
              </a:lnSpc>
              <a:spcAft>
                <a:spcPts val="300"/>
              </a:spcAft>
              <a:buNone/>
            </a:pPr>
            <a:r>
              <a:rPr lang="en-US" sz="1300" dirty="0">
                <a:solidFill>
                  <a:srgbClr val="3C424C"/>
                </a:solidFill>
                <a:latin typeface="Calibri" pitchFamily="34" charset="0"/>
                <a:ea typeface="Calibri" pitchFamily="34" charset="-122"/>
                <a:cs typeface="Calibri" pitchFamily="34" charset="-120"/>
              </a:rPr>
              <a:t>Every field drug works by stimulating or blocking a receptor, blocking an enzyme, or replacing something missing. Name the target and the side effects stop being surprises.</a:t>
            </a:r>
            <a:endParaRPr lang="en-US" sz="1300" dirty="0"/>
          </a:p>
        </p:txBody>
      </p:sp>
      <p:sp>
        <p:nvSpPr>
          <p:cNvPr id="9" name="Shape 7"/>
          <p:cNvSpPr/>
          <p:nvPr/>
        </p:nvSpPr>
        <p:spPr>
          <a:xfrm>
            <a:off x="6278728" y="1371600"/>
            <a:ext cx="5364328" cy="2148840"/>
          </a:xfrm>
          <a:prstGeom prst="roundRect">
            <a:avLst>
              <a:gd name="adj" fmla="val 3404"/>
            </a:avLst>
          </a:prstGeom>
          <a:solidFill>
            <a:srgbClr val="EDEFF5"/>
          </a:solidFill>
          <a:ln/>
        </p:spPr>
        <p:txBody>
          <a:bodyPr/>
          <a:lstStyle/>
          <a:p>
            <a:endParaRPr lang="en-US"/>
          </a:p>
        </p:txBody>
      </p:sp>
      <p:sp>
        <p:nvSpPr>
          <p:cNvPr id="10" name="Shape 8"/>
          <p:cNvSpPr/>
          <p:nvPr/>
        </p:nvSpPr>
        <p:spPr>
          <a:xfrm>
            <a:off x="6479896" y="1554480"/>
            <a:ext cx="329184" cy="329184"/>
          </a:xfrm>
          <a:prstGeom prst="ellipse">
            <a:avLst/>
          </a:prstGeom>
          <a:solidFill>
            <a:srgbClr val="242A34"/>
          </a:solidFill>
          <a:ln/>
        </p:spPr>
        <p:txBody>
          <a:bodyPr/>
          <a:lstStyle/>
          <a:p>
            <a:endParaRPr lang="en-US"/>
          </a:p>
        </p:txBody>
      </p:sp>
      <p:sp>
        <p:nvSpPr>
          <p:cNvPr id="11" name="Text 9"/>
          <p:cNvSpPr txBox="1"/>
          <p:nvPr/>
        </p:nvSpPr>
        <p:spPr>
          <a:xfrm>
            <a:off x="6479896" y="155448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2" name="Text 10"/>
          <p:cNvSpPr txBox="1"/>
          <p:nvPr/>
        </p:nvSpPr>
        <p:spPr>
          <a:xfrm>
            <a:off x="6918808" y="1536192"/>
            <a:ext cx="4523080" cy="384048"/>
          </a:xfrm>
          <a:prstGeom prst="rect">
            <a:avLst/>
          </a:prstGeom>
          <a:noFill/>
          <a:ln/>
        </p:spPr>
        <p:txBody>
          <a:bodyPr wrap="square" lIns="0" tIns="0" rIns="0" bIns="0" rtlCol="0" anchor="ctr"/>
          <a:lstStyle/>
          <a:p>
            <a:pPr marL="0" indent="0">
              <a:buNone/>
            </a:pPr>
            <a:r>
              <a:rPr lang="en-US" sz="1500" b="1" dirty="0">
                <a:solidFill>
                  <a:srgbClr val="15181E"/>
                </a:solidFill>
                <a:latin typeface="Calibri" pitchFamily="34" charset="0"/>
                <a:ea typeface="Calibri" pitchFamily="34" charset="-122"/>
                <a:cs typeface="Calibri" pitchFamily="34" charset="-120"/>
              </a:rPr>
              <a:t>How fast will this route deliver it?</a:t>
            </a:r>
            <a:endParaRPr lang="en-US" sz="1500" dirty="0"/>
          </a:p>
        </p:txBody>
      </p:sp>
      <p:sp>
        <p:nvSpPr>
          <p:cNvPr id="13" name="Text 11"/>
          <p:cNvSpPr txBox="1"/>
          <p:nvPr/>
        </p:nvSpPr>
        <p:spPr>
          <a:xfrm>
            <a:off x="6498184" y="1975104"/>
            <a:ext cx="4925416" cy="1399032"/>
          </a:xfrm>
          <a:prstGeom prst="rect">
            <a:avLst/>
          </a:prstGeom>
          <a:noFill/>
          <a:ln/>
        </p:spPr>
        <p:txBody>
          <a:bodyPr wrap="square" lIns="0" tIns="0" rIns="0" bIns="0" rtlCol="0" anchor="t"/>
          <a:lstStyle/>
          <a:p>
            <a:pPr marL="0" indent="0">
              <a:lnSpc>
                <a:spcPct val="105000"/>
              </a:lnSpc>
              <a:spcAft>
                <a:spcPts val="300"/>
              </a:spcAft>
              <a:buNone/>
            </a:pPr>
            <a:r>
              <a:rPr lang="en-US" sz="1300" dirty="0">
                <a:solidFill>
                  <a:srgbClr val="3C424C"/>
                </a:solidFill>
                <a:latin typeface="Calibri" pitchFamily="34" charset="0"/>
                <a:ea typeface="Calibri" pitchFamily="34" charset="-122"/>
                <a:cs typeface="Calibri" pitchFamily="34" charset="-120"/>
              </a:rPr>
              <a:t>IV is seconds. IM is minutes. SL and IN are in between. Oral is irrelevant in an emergency. Match the route to how fast you need the effect and to how sick the patient is.</a:t>
            </a:r>
            <a:endParaRPr lang="en-US" sz="1300" dirty="0"/>
          </a:p>
        </p:txBody>
      </p:sp>
      <p:sp>
        <p:nvSpPr>
          <p:cNvPr id="14" name="Shape 12"/>
          <p:cNvSpPr/>
          <p:nvPr/>
        </p:nvSpPr>
        <p:spPr>
          <a:xfrm>
            <a:off x="548640" y="3840480"/>
            <a:ext cx="5364328" cy="2148840"/>
          </a:xfrm>
          <a:prstGeom prst="roundRect">
            <a:avLst>
              <a:gd name="adj" fmla="val 3404"/>
            </a:avLst>
          </a:prstGeom>
          <a:solidFill>
            <a:srgbClr val="F4F1F1"/>
          </a:solidFill>
          <a:ln/>
        </p:spPr>
        <p:txBody>
          <a:bodyPr/>
          <a:lstStyle/>
          <a:p>
            <a:endParaRPr lang="en-US"/>
          </a:p>
        </p:txBody>
      </p:sp>
      <p:sp>
        <p:nvSpPr>
          <p:cNvPr id="15" name="Shape 13"/>
          <p:cNvSpPr/>
          <p:nvPr/>
        </p:nvSpPr>
        <p:spPr>
          <a:xfrm>
            <a:off x="749808" y="4023360"/>
            <a:ext cx="329184" cy="329184"/>
          </a:xfrm>
          <a:prstGeom prst="ellipse">
            <a:avLst/>
          </a:prstGeom>
          <a:solidFill>
            <a:srgbClr val="990011"/>
          </a:solidFill>
          <a:ln/>
        </p:spPr>
        <p:txBody>
          <a:bodyPr/>
          <a:lstStyle/>
          <a:p>
            <a:endParaRPr lang="en-US"/>
          </a:p>
        </p:txBody>
      </p:sp>
      <p:sp>
        <p:nvSpPr>
          <p:cNvPr id="16" name="Text 14"/>
          <p:cNvSpPr txBox="1"/>
          <p:nvPr/>
        </p:nvSpPr>
        <p:spPr>
          <a:xfrm>
            <a:off x="749808" y="402336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7" name="Text 15"/>
          <p:cNvSpPr txBox="1"/>
          <p:nvPr/>
        </p:nvSpPr>
        <p:spPr>
          <a:xfrm>
            <a:off x="1188720" y="4005072"/>
            <a:ext cx="4523080" cy="384048"/>
          </a:xfrm>
          <a:prstGeom prst="rect">
            <a:avLst/>
          </a:prstGeom>
          <a:noFill/>
          <a:ln/>
        </p:spPr>
        <p:txBody>
          <a:bodyPr wrap="square" lIns="0" tIns="0" rIns="0" bIns="0" rtlCol="0" anchor="ctr"/>
          <a:lstStyle/>
          <a:p>
            <a:pPr marL="0" indent="0">
              <a:buNone/>
            </a:pPr>
            <a:r>
              <a:rPr lang="en-US" sz="1500" b="1" dirty="0">
                <a:solidFill>
                  <a:srgbClr val="15181E"/>
                </a:solidFill>
                <a:latin typeface="Calibri" pitchFamily="34" charset="0"/>
                <a:ea typeface="Calibri" pitchFamily="34" charset="-122"/>
                <a:cs typeface="Calibri" pitchFamily="34" charset="-120"/>
              </a:rPr>
              <a:t>What else is already on board?</a:t>
            </a:r>
            <a:endParaRPr lang="en-US" sz="1500" dirty="0"/>
          </a:p>
        </p:txBody>
      </p:sp>
      <p:sp>
        <p:nvSpPr>
          <p:cNvPr id="18" name="Text 16"/>
          <p:cNvSpPr txBox="1"/>
          <p:nvPr/>
        </p:nvSpPr>
        <p:spPr>
          <a:xfrm>
            <a:off x="768096" y="4443984"/>
            <a:ext cx="4925416" cy="1399032"/>
          </a:xfrm>
          <a:prstGeom prst="rect">
            <a:avLst/>
          </a:prstGeom>
          <a:noFill/>
          <a:ln/>
        </p:spPr>
        <p:txBody>
          <a:bodyPr wrap="square" lIns="0" tIns="0" rIns="0" bIns="0" rtlCol="0" anchor="t"/>
          <a:lstStyle/>
          <a:p>
            <a:pPr marL="0" indent="0">
              <a:lnSpc>
                <a:spcPct val="105000"/>
              </a:lnSpc>
              <a:spcAft>
                <a:spcPts val="300"/>
              </a:spcAft>
              <a:buNone/>
            </a:pPr>
            <a:r>
              <a:rPr lang="en-US" sz="1300" dirty="0">
                <a:solidFill>
                  <a:srgbClr val="3C424C"/>
                </a:solidFill>
                <a:latin typeface="Calibri" pitchFamily="34" charset="0"/>
                <a:ea typeface="Calibri" pitchFamily="34" charset="-122"/>
                <a:cs typeface="Calibri" pitchFamily="34" charset="-120"/>
              </a:rPr>
              <a:t>The home med list and anything the first-arriving crew gave. Beta blockers blunt your epinephrine. PDE5 inhibitors make your nitro dangerous. Opioids stack with benzodiazepines.</a:t>
            </a:r>
            <a:endParaRPr lang="en-US" sz="1300" dirty="0"/>
          </a:p>
        </p:txBody>
      </p:sp>
      <p:sp>
        <p:nvSpPr>
          <p:cNvPr id="19" name="Shape 17"/>
          <p:cNvSpPr/>
          <p:nvPr/>
        </p:nvSpPr>
        <p:spPr>
          <a:xfrm>
            <a:off x="6278728" y="3840480"/>
            <a:ext cx="5364328" cy="2148840"/>
          </a:xfrm>
          <a:prstGeom prst="roundRect">
            <a:avLst>
              <a:gd name="adj" fmla="val 3404"/>
            </a:avLst>
          </a:prstGeom>
          <a:solidFill>
            <a:srgbClr val="EDEFF5"/>
          </a:solidFill>
          <a:ln/>
        </p:spPr>
        <p:txBody>
          <a:bodyPr/>
          <a:lstStyle/>
          <a:p>
            <a:endParaRPr lang="en-US"/>
          </a:p>
        </p:txBody>
      </p:sp>
      <p:sp>
        <p:nvSpPr>
          <p:cNvPr id="20" name="Shape 18"/>
          <p:cNvSpPr/>
          <p:nvPr/>
        </p:nvSpPr>
        <p:spPr>
          <a:xfrm>
            <a:off x="6479896" y="4023360"/>
            <a:ext cx="329184" cy="329184"/>
          </a:xfrm>
          <a:prstGeom prst="ellipse">
            <a:avLst/>
          </a:prstGeom>
          <a:solidFill>
            <a:srgbClr val="242A34"/>
          </a:solidFill>
          <a:ln/>
        </p:spPr>
        <p:txBody>
          <a:bodyPr/>
          <a:lstStyle/>
          <a:p>
            <a:endParaRPr lang="en-US"/>
          </a:p>
        </p:txBody>
      </p:sp>
      <p:sp>
        <p:nvSpPr>
          <p:cNvPr id="21" name="Text 19"/>
          <p:cNvSpPr txBox="1"/>
          <p:nvPr/>
        </p:nvSpPr>
        <p:spPr>
          <a:xfrm>
            <a:off x="6479896" y="402336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2" name="Text 20"/>
          <p:cNvSpPr txBox="1"/>
          <p:nvPr/>
        </p:nvSpPr>
        <p:spPr>
          <a:xfrm>
            <a:off x="6918808" y="4005072"/>
            <a:ext cx="4523080" cy="384048"/>
          </a:xfrm>
          <a:prstGeom prst="rect">
            <a:avLst/>
          </a:prstGeom>
          <a:noFill/>
          <a:ln/>
        </p:spPr>
        <p:txBody>
          <a:bodyPr wrap="square" lIns="0" tIns="0" rIns="0" bIns="0" rtlCol="0" anchor="ctr"/>
          <a:lstStyle/>
          <a:p>
            <a:pPr marL="0" indent="0">
              <a:buNone/>
            </a:pPr>
            <a:r>
              <a:rPr lang="en-US" sz="1500" b="1" dirty="0">
                <a:solidFill>
                  <a:srgbClr val="15181E"/>
                </a:solidFill>
                <a:latin typeface="Calibri" pitchFamily="34" charset="0"/>
                <a:ea typeface="Calibri" pitchFamily="34" charset="-122"/>
                <a:cs typeface="Calibri" pitchFamily="34" charset="-120"/>
              </a:rPr>
              <a:t>What is my reassessment endpoint?</a:t>
            </a:r>
            <a:endParaRPr lang="en-US" sz="1500" dirty="0"/>
          </a:p>
        </p:txBody>
      </p:sp>
      <p:sp>
        <p:nvSpPr>
          <p:cNvPr id="23" name="Text 21"/>
          <p:cNvSpPr txBox="1"/>
          <p:nvPr/>
        </p:nvSpPr>
        <p:spPr>
          <a:xfrm>
            <a:off x="6498184" y="4443984"/>
            <a:ext cx="4925416" cy="1399032"/>
          </a:xfrm>
          <a:prstGeom prst="rect">
            <a:avLst/>
          </a:prstGeom>
          <a:noFill/>
          <a:ln/>
        </p:spPr>
        <p:txBody>
          <a:bodyPr wrap="square" lIns="0" tIns="0" rIns="0" bIns="0" rtlCol="0" anchor="t"/>
          <a:lstStyle/>
          <a:p>
            <a:pPr marL="0" indent="0">
              <a:lnSpc>
                <a:spcPct val="105000"/>
              </a:lnSpc>
              <a:spcAft>
                <a:spcPts val="300"/>
              </a:spcAft>
              <a:buNone/>
            </a:pPr>
            <a:r>
              <a:rPr lang="en-US" sz="1300" dirty="0">
                <a:solidFill>
                  <a:srgbClr val="3C424C"/>
                </a:solidFill>
                <a:latin typeface="Calibri" pitchFamily="34" charset="0"/>
                <a:ea typeface="Calibri" pitchFamily="34" charset="-122"/>
                <a:cs typeface="Calibri" pitchFamily="34" charset="-120"/>
              </a:rPr>
              <a:t>Decide the number before you push: a pressure, a respiratory rate, a pain score, an end-tidal. If you cannot say what you are titrating to, you are not treating — you are dosing.</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FOUNDATIONS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The four receptors that explain most of your drug box</a:t>
            </a:r>
            <a:endParaRPr lang="en-US" sz="2900" dirty="0"/>
          </a:p>
        </p:txBody>
      </p:sp>
      <p:sp>
        <p:nvSpPr>
          <p:cNvPr id="4" name="Shape 2"/>
          <p:cNvSpPr/>
          <p:nvPr/>
        </p:nvSpPr>
        <p:spPr>
          <a:xfrm>
            <a:off x="548640" y="1371600"/>
            <a:ext cx="2636444" cy="3474720"/>
          </a:xfrm>
          <a:prstGeom prst="roundRect">
            <a:avLst>
              <a:gd name="adj" fmla="val 2775"/>
            </a:avLst>
          </a:prstGeom>
          <a:solidFill>
            <a:srgbClr val="F4F1F1"/>
          </a:solidFill>
          <a:ln/>
        </p:spPr>
        <p:txBody>
          <a:bodyPr/>
          <a:lstStyle/>
          <a:p>
            <a:endParaRPr lang="en-US"/>
          </a:p>
        </p:txBody>
      </p:sp>
      <p:sp>
        <p:nvSpPr>
          <p:cNvPr id="5" name="Shape 3"/>
          <p:cNvSpPr/>
          <p:nvPr/>
        </p:nvSpPr>
        <p:spPr>
          <a:xfrm>
            <a:off x="548640" y="1371600"/>
            <a:ext cx="2636444" cy="841248"/>
          </a:xfrm>
          <a:prstGeom prst="roundRect">
            <a:avLst>
              <a:gd name="adj" fmla="val 8696"/>
            </a:avLst>
          </a:prstGeom>
          <a:solidFill>
            <a:srgbClr val="19626F"/>
          </a:solidFill>
          <a:ln/>
        </p:spPr>
        <p:txBody>
          <a:bodyPr/>
          <a:lstStyle/>
          <a:p>
            <a:endParaRPr lang="en-US"/>
          </a:p>
        </p:txBody>
      </p:sp>
      <p:sp>
        <p:nvSpPr>
          <p:cNvPr id="6" name="Text 4"/>
          <p:cNvSpPr txBox="1"/>
          <p:nvPr/>
        </p:nvSpPr>
        <p:spPr>
          <a:xfrm>
            <a:off x="731520" y="1426464"/>
            <a:ext cx="2270684" cy="384048"/>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Alpha-1</a:t>
            </a:r>
            <a:endParaRPr lang="en-US" sz="1700" dirty="0"/>
          </a:p>
        </p:txBody>
      </p:sp>
      <p:sp>
        <p:nvSpPr>
          <p:cNvPr id="7" name="Text 5"/>
          <p:cNvSpPr txBox="1"/>
          <p:nvPr/>
        </p:nvSpPr>
        <p:spPr>
          <a:xfrm>
            <a:off x="731520" y="1810512"/>
            <a:ext cx="2270684" cy="329184"/>
          </a:xfrm>
          <a:prstGeom prst="rect">
            <a:avLst/>
          </a:prstGeom>
          <a:noFill/>
          <a:ln/>
        </p:spPr>
        <p:txBody>
          <a:bodyPr wrap="square" lIns="0" tIns="0" rIns="0" bIns="0" rtlCol="0" anchor="ctr"/>
          <a:lstStyle/>
          <a:p>
            <a:pPr marL="0" indent="0">
              <a:buNone/>
            </a:pPr>
            <a:r>
              <a:rPr lang="en-US" sz="1100" i="1" dirty="0">
                <a:solidFill>
                  <a:srgbClr val="F4E6E6"/>
                </a:solidFill>
                <a:latin typeface="Calibri" pitchFamily="34" charset="0"/>
                <a:ea typeface="Calibri" pitchFamily="34" charset="-122"/>
                <a:cs typeface="Calibri" pitchFamily="34" charset="-120"/>
              </a:rPr>
              <a:t>Squeezes vessels</a:t>
            </a:r>
            <a:endParaRPr lang="en-US" sz="1100" dirty="0"/>
          </a:p>
        </p:txBody>
      </p:sp>
      <p:sp>
        <p:nvSpPr>
          <p:cNvPr id="8" name="Text 6"/>
          <p:cNvSpPr txBox="1"/>
          <p:nvPr/>
        </p:nvSpPr>
        <p:spPr>
          <a:xfrm>
            <a:off x="731520" y="2359152"/>
            <a:ext cx="2270684" cy="2395728"/>
          </a:xfrm>
          <a:prstGeom prst="rect">
            <a:avLst/>
          </a:prstGeom>
          <a:noFill/>
          <a:ln/>
        </p:spPr>
        <p:txBody>
          <a:bodyPr wrap="square" lIns="0" tIns="0" rIns="0" bIns="0" rtlCol="0" anchor="t"/>
          <a:lstStyle/>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Vasoconstriction → raises SVR and blood pressure.</a:t>
            </a:r>
            <a:endParaRPr lang="en-US" sz="1150" dirty="0"/>
          </a:p>
          <a:p>
            <a:pPr marL="0" indent="0">
              <a:lnSpc>
                <a:spcPct val="102000"/>
              </a:lnSpc>
              <a:buNone/>
            </a:pPr>
            <a:endParaRPr lang="en-US" sz="1150" dirty="0"/>
          </a:p>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Field drugs: epinephrine (high dose), norepinephrine, phenylephrine.</a:t>
            </a:r>
            <a:endParaRPr lang="en-US" sz="1150" dirty="0"/>
          </a:p>
          <a:p>
            <a:pPr marL="0" indent="0">
              <a:lnSpc>
                <a:spcPct val="102000"/>
              </a:lnSpc>
              <a:buNone/>
            </a:pPr>
            <a:endParaRPr lang="en-US" sz="1150" dirty="0"/>
          </a:p>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Cost: cold limbs, dead gut, reflex bradycardia.</a:t>
            </a:r>
            <a:endParaRPr lang="en-US" sz="1150" dirty="0"/>
          </a:p>
        </p:txBody>
      </p:sp>
      <p:sp>
        <p:nvSpPr>
          <p:cNvPr id="9" name="Shape 7"/>
          <p:cNvSpPr/>
          <p:nvPr/>
        </p:nvSpPr>
        <p:spPr>
          <a:xfrm>
            <a:off x="3367964" y="1371600"/>
            <a:ext cx="2636444" cy="3474720"/>
          </a:xfrm>
          <a:prstGeom prst="roundRect">
            <a:avLst>
              <a:gd name="adj" fmla="val 2775"/>
            </a:avLst>
          </a:prstGeom>
          <a:solidFill>
            <a:srgbClr val="F4F1F1"/>
          </a:solidFill>
          <a:ln/>
        </p:spPr>
        <p:txBody>
          <a:bodyPr/>
          <a:lstStyle/>
          <a:p>
            <a:endParaRPr lang="en-US"/>
          </a:p>
        </p:txBody>
      </p:sp>
      <p:sp>
        <p:nvSpPr>
          <p:cNvPr id="10" name="Shape 8"/>
          <p:cNvSpPr/>
          <p:nvPr/>
        </p:nvSpPr>
        <p:spPr>
          <a:xfrm>
            <a:off x="3367964" y="1371600"/>
            <a:ext cx="2636444" cy="841248"/>
          </a:xfrm>
          <a:prstGeom prst="roundRect">
            <a:avLst>
              <a:gd name="adj" fmla="val 8696"/>
            </a:avLst>
          </a:prstGeom>
          <a:solidFill>
            <a:srgbClr val="990011"/>
          </a:solidFill>
          <a:ln/>
        </p:spPr>
        <p:txBody>
          <a:bodyPr/>
          <a:lstStyle/>
          <a:p>
            <a:endParaRPr lang="en-US"/>
          </a:p>
        </p:txBody>
      </p:sp>
      <p:sp>
        <p:nvSpPr>
          <p:cNvPr id="11" name="Text 9"/>
          <p:cNvSpPr txBox="1"/>
          <p:nvPr/>
        </p:nvSpPr>
        <p:spPr>
          <a:xfrm>
            <a:off x="3550844" y="1426464"/>
            <a:ext cx="2270684" cy="384048"/>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Beta-1</a:t>
            </a:r>
            <a:endParaRPr lang="en-US" sz="1700" dirty="0"/>
          </a:p>
        </p:txBody>
      </p:sp>
      <p:sp>
        <p:nvSpPr>
          <p:cNvPr id="12" name="Text 10"/>
          <p:cNvSpPr txBox="1"/>
          <p:nvPr/>
        </p:nvSpPr>
        <p:spPr>
          <a:xfrm>
            <a:off x="3550844" y="1810512"/>
            <a:ext cx="2270684" cy="329184"/>
          </a:xfrm>
          <a:prstGeom prst="rect">
            <a:avLst/>
          </a:prstGeom>
          <a:noFill/>
          <a:ln/>
        </p:spPr>
        <p:txBody>
          <a:bodyPr wrap="square" lIns="0" tIns="0" rIns="0" bIns="0" rtlCol="0" anchor="ctr"/>
          <a:lstStyle/>
          <a:p>
            <a:pPr marL="0" indent="0">
              <a:buNone/>
            </a:pPr>
            <a:r>
              <a:rPr lang="en-US" sz="1100" i="1" dirty="0">
                <a:solidFill>
                  <a:srgbClr val="F4E6E6"/>
                </a:solidFill>
                <a:latin typeface="Calibri" pitchFamily="34" charset="0"/>
                <a:ea typeface="Calibri" pitchFamily="34" charset="-122"/>
                <a:cs typeface="Calibri" pitchFamily="34" charset="-120"/>
              </a:rPr>
              <a:t>Drives the heart</a:t>
            </a:r>
            <a:endParaRPr lang="en-US" sz="1100" dirty="0"/>
          </a:p>
        </p:txBody>
      </p:sp>
      <p:sp>
        <p:nvSpPr>
          <p:cNvPr id="13" name="Text 11"/>
          <p:cNvSpPr txBox="1"/>
          <p:nvPr/>
        </p:nvSpPr>
        <p:spPr>
          <a:xfrm>
            <a:off x="3550844" y="2359152"/>
            <a:ext cx="2270684" cy="2395728"/>
          </a:xfrm>
          <a:prstGeom prst="rect">
            <a:avLst/>
          </a:prstGeom>
          <a:noFill/>
          <a:ln/>
        </p:spPr>
        <p:txBody>
          <a:bodyPr wrap="square" lIns="0" tIns="0" rIns="0" bIns="0" rtlCol="0" anchor="t"/>
          <a:lstStyle/>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Increases rate, force and conduction.</a:t>
            </a:r>
            <a:endParaRPr lang="en-US" sz="1150" dirty="0"/>
          </a:p>
          <a:p>
            <a:pPr marL="0" indent="0">
              <a:lnSpc>
                <a:spcPct val="102000"/>
              </a:lnSpc>
              <a:buNone/>
            </a:pPr>
            <a:endParaRPr lang="en-US" sz="1150" dirty="0"/>
          </a:p>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Field drugs: epinephrine, dopamine, dobutamine. Blocked by metoprolol and friends.</a:t>
            </a:r>
            <a:endParaRPr lang="en-US" sz="1150" dirty="0"/>
          </a:p>
          <a:p>
            <a:pPr marL="0" indent="0">
              <a:lnSpc>
                <a:spcPct val="102000"/>
              </a:lnSpc>
              <a:buNone/>
            </a:pPr>
            <a:endParaRPr lang="en-US" sz="1150" dirty="0"/>
          </a:p>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Cost: myocardial oxygen demand, arrhythmia.</a:t>
            </a:r>
            <a:endParaRPr lang="en-US" sz="1150" dirty="0"/>
          </a:p>
        </p:txBody>
      </p:sp>
      <p:sp>
        <p:nvSpPr>
          <p:cNvPr id="14" name="Shape 12"/>
          <p:cNvSpPr/>
          <p:nvPr/>
        </p:nvSpPr>
        <p:spPr>
          <a:xfrm>
            <a:off x="6187288" y="1371600"/>
            <a:ext cx="2636444" cy="3474720"/>
          </a:xfrm>
          <a:prstGeom prst="roundRect">
            <a:avLst>
              <a:gd name="adj" fmla="val 2775"/>
            </a:avLst>
          </a:prstGeom>
          <a:solidFill>
            <a:srgbClr val="F4F1F1"/>
          </a:solidFill>
          <a:ln/>
        </p:spPr>
        <p:txBody>
          <a:bodyPr/>
          <a:lstStyle/>
          <a:p>
            <a:endParaRPr lang="en-US"/>
          </a:p>
        </p:txBody>
      </p:sp>
      <p:sp>
        <p:nvSpPr>
          <p:cNvPr id="15" name="Shape 13"/>
          <p:cNvSpPr/>
          <p:nvPr/>
        </p:nvSpPr>
        <p:spPr>
          <a:xfrm>
            <a:off x="6187288" y="1371600"/>
            <a:ext cx="2636444" cy="841248"/>
          </a:xfrm>
          <a:prstGeom prst="roundRect">
            <a:avLst>
              <a:gd name="adj" fmla="val 8696"/>
            </a:avLst>
          </a:prstGeom>
          <a:solidFill>
            <a:srgbClr val="B87317"/>
          </a:solidFill>
          <a:ln/>
        </p:spPr>
        <p:txBody>
          <a:bodyPr/>
          <a:lstStyle/>
          <a:p>
            <a:endParaRPr lang="en-US"/>
          </a:p>
        </p:txBody>
      </p:sp>
      <p:sp>
        <p:nvSpPr>
          <p:cNvPr id="16" name="Text 14"/>
          <p:cNvSpPr txBox="1"/>
          <p:nvPr/>
        </p:nvSpPr>
        <p:spPr>
          <a:xfrm>
            <a:off x="6370168" y="1426464"/>
            <a:ext cx="2270684" cy="384048"/>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Beta-2</a:t>
            </a:r>
            <a:endParaRPr lang="en-US" sz="1700" dirty="0"/>
          </a:p>
        </p:txBody>
      </p:sp>
      <p:sp>
        <p:nvSpPr>
          <p:cNvPr id="17" name="Text 15"/>
          <p:cNvSpPr txBox="1"/>
          <p:nvPr/>
        </p:nvSpPr>
        <p:spPr>
          <a:xfrm>
            <a:off x="6370168" y="1810512"/>
            <a:ext cx="2270684" cy="329184"/>
          </a:xfrm>
          <a:prstGeom prst="rect">
            <a:avLst/>
          </a:prstGeom>
          <a:noFill/>
          <a:ln/>
        </p:spPr>
        <p:txBody>
          <a:bodyPr wrap="square" lIns="0" tIns="0" rIns="0" bIns="0" rtlCol="0" anchor="ctr"/>
          <a:lstStyle/>
          <a:p>
            <a:pPr marL="0" indent="0">
              <a:buNone/>
            </a:pPr>
            <a:r>
              <a:rPr lang="en-US" sz="1100" i="1" dirty="0">
                <a:solidFill>
                  <a:srgbClr val="F4E6E6"/>
                </a:solidFill>
                <a:latin typeface="Calibri" pitchFamily="34" charset="0"/>
                <a:ea typeface="Calibri" pitchFamily="34" charset="-122"/>
                <a:cs typeface="Calibri" pitchFamily="34" charset="-120"/>
              </a:rPr>
              <a:t>Opens the airway</a:t>
            </a:r>
            <a:endParaRPr lang="en-US" sz="1100" dirty="0"/>
          </a:p>
        </p:txBody>
      </p:sp>
      <p:sp>
        <p:nvSpPr>
          <p:cNvPr id="18" name="Text 16"/>
          <p:cNvSpPr txBox="1"/>
          <p:nvPr/>
        </p:nvSpPr>
        <p:spPr>
          <a:xfrm>
            <a:off x="6370168" y="2359152"/>
            <a:ext cx="2270684" cy="2395728"/>
          </a:xfrm>
          <a:prstGeom prst="rect">
            <a:avLst/>
          </a:prstGeom>
          <a:noFill/>
          <a:ln/>
        </p:spPr>
        <p:txBody>
          <a:bodyPr wrap="square" lIns="0" tIns="0" rIns="0" bIns="0" rtlCol="0" anchor="t"/>
          <a:lstStyle/>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Bronchodilation, vasodilation, shifts K⁺ into cells.</a:t>
            </a:r>
            <a:endParaRPr lang="en-US" sz="1150" dirty="0"/>
          </a:p>
          <a:p>
            <a:pPr marL="0" indent="0">
              <a:lnSpc>
                <a:spcPct val="102000"/>
              </a:lnSpc>
              <a:buNone/>
            </a:pPr>
            <a:endParaRPr lang="en-US" sz="1150" dirty="0"/>
          </a:p>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Field drugs: albuterol, terbutaline, epinephrine.</a:t>
            </a:r>
            <a:endParaRPr lang="en-US" sz="1150" dirty="0"/>
          </a:p>
          <a:p>
            <a:pPr marL="0" indent="0">
              <a:lnSpc>
                <a:spcPct val="102000"/>
              </a:lnSpc>
              <a:buNone/>
            </a:pPr>
            <a:endParaRPr lang="en-US" sz="1150" dirty="0"/>
          </a:p>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Cost: tremor, tachycardia, hypokalemia.</a:t>
            </a:r>
            <a:endParaRPr lang="en-US" sz="1150" dirty="0"/>
          </a:p>
        </p:txBody>
      </p:sp>
      <p:sp>
        <p:nvSpPr>
          <p:cNvPr id="19" name="Shape 17"/>
          <p:cNvSpPr/>
          <p:nvPr/>
        </p:nvSpPr>
        <p:spPr>
          <a:xfrm>
            <a:off x="9006611" y="1371600"/>
            <a:ext cx="2636444" cy="3474720"/>
          </a:xfrm>
          <a:prstGeom prst="roundRect">
            <a:avLst>
              <a:gd name="adj" fmla="val 2775"/>
            </a:avLst>
          </a:prstGeom>
          <a:solidFill>
            <a:srgbClr val="F4F1F1"/>
          </a:solidFill>
          <a:ln/>
        </p:spPr>
        <p:txBody>
          <a:bodyPr/>
          <a:lstStyle/>
          <a:p>
            <a:endParaRPr lang="en-US"/>
          </a:p>
        </p:txBody>
      </p:sp>
      <p:sp>
        <p:nvSpPr>
          <p:cNvPr id="20" name="Shape 18"/>
          <p:cNvSpPr/>
          <p:nvPr/>
        </p:nvSpPr>
        <p:spPr>
          <a:xfrm>
            <a:off x="9006611" y="1371600"/>
            <a:ext cx="2636444" cy="841248"/>
          </a:xfrm>
          <a:prstGeom prst="roundRect">
            <a:avLst>
              <a:gd name="adj" fmla="val 8696"/>
            </a:avLst>
          </a:prstGeom>
          <a:solidFill>
            <a:srgbClr val="2F3C7E"/>
          </a:solidFill>
          <a:ln/>
        </p:spPr>
        <p:txBody>
          <a:bodyPr/>
          <a:lstStyle/>
          <a:p>
            <a:endParaRPr lang="en-US"/>
          </a:p>
        </p:txBody>
      </p:sp>
      <p:sp>
        <p:nvSpPr>
          <p:cNvPr id="21" name="Text 19"/>
          <p:cNvSpPr txBox="1"/>
          <p:nvPr/>
        </p:nvSpPr>
        <p:spPr>
          <a:xfrm>
            <a:off x="9189491" y="1426464"/>
            <a:ext cx="2270684" cy="384048"/>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Muscarinic</a:t>
            </a:r>
            <a:endParaRPr lang="en-US" sz="1700" dirty="0"/>
          </a:p>
        </p:txBody>
      </p:sp>
      <p:sp>
        <p:nvSpPr>
          <p:cNvPr id="22" name="Text 20"/>
          <p:cNvSpPr txBox="1"/>
          <p:nvPr/>
        </p:nvSpPr>
        <p:spPr>
          <a:xfrm>
            <a:off x="9189491" y="1810512"/>
            <a:ext cx="2270684" cy="329184"/>
          </a:xfrm>
          <a:prstGeom prst="rect">
            <a:avLst/>
          </a:prstGeom>
          <a:noFill/>
          <a:ln/>
        </p:spPr>
        <p:txBody>
          <a:bodyPr wrap="square" lIns="0" tIns="0" rIns="0" bIns="0" rtlCol="0" anchor="ctr"/>
          <a:lstStyle/>
          <a:p>
            <a:pPr marL="0" indent="0">
              <a:buNone/>
            </a:pPr>
            <a:r>
              <a:rPr lang="en-US" sz="1100" i="1" dirty="0">
                <a:solidFill>
                  <a:srgbClr val="F4E6E6"/>
                </a:solidFill>
                <a:latin typeface="Calibri" pitchFamily="34" charset="0"/>
                <a:ea typeface="Calibri" pitchFamily="34" charset="-122"/>
                <a:cs typeface="Calibri" pitchFamily="34" charset="-120"/>
              </a:rPr>
              <a:t>The rest-and-digest brake</a:t>
            </a:r>
            <a:endParaRPr lang="en-US" sz="1100" dirty="0"/>
          </a:p>
        </p:txBody>
      </p:sp>
      <p:sp>
        <p:nvSpPr>
          <p:cNvPr id="23" name="Text 21"/>
          <p:cNvSpPr txBox="1"/>
          <p:nvPr/>
        </p:nvSpPr>
        <p:spPr>
          <a:xfrm>
            <a:off x="9189491" y="2359152"/>
            <a:ext cx="2270684" cy="2395728"/>
          </a:xfrm>
          <a:prstGeom prst="rect">
            <a:avLst/>
          </a:prstGeom>
          <a:noFill/>
          <a:ln/>
        </p:spPr>
        <p:txBody>
          <a:bodyPr wrap="square" lIns="0" tIns="0" rIns="0" bIns="0" rtlCol="0" anchor="t"/>
          <a:lstStyle/>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Blocked by atropine: rate goes up, secretions dry up.</a:t>
            </a:r>
            <a:endParaRPr lang="en-US" sz="1150" dirty="0"/>
          </a:p>
          <a:p>
            <a:pPr marL="0" indent="0">
              <a:lnSpc>
                <a:spcPct val="102000"/>
              </a:lnSpc>
              <a:buNone/>
            </a:pPr>
            <a:endParaRPr lang="en-US" sz="1150" dirty="0"/>
          </a:p>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Flooded with acetylcholine when organophosphates block its breakdown: SLUDGE.</a:t>
            </a:r>
            <a:endParaRPr lang="en-US" sz="1150" dirty="0"/>
          </a:p>
          <a:p>
            <a:pPr marL="0" indent="0">
              <a:lnSpc>
                <a:spcPct val="102000"/>
              </a:lnSpc>
              <a:buNone/>
            </a:pPr>
            <a:endParaRPr lang="en-US" sz="1150" dirty="0"/>
          </a:p>
          <a:p>
            <a:pPr marL="0" indent="0">
              <a:lnSpc>
                <a:spcPct val="102000"/>
              </a:lnSpc>
              <a:buNone/>
            </a:pPr>
            <a:r>
              <a:rPr lang="en-US" sz="1150" dirty="0">
                <a:solidFill>
                  <a:srgbClr val="3C424C"/>
                </a:solidFill>
                <a:latin typeface="Calibri" pitchFamily="34" charset="0"/>
                <a:ea typeface="Calibri" pitchFamily="34" charset="-122"/>
                <a:cs typeface="Calibri" pitchFamily="34" charset="-120"/>
              </a:rPr>
              <a:t>Cost of blockade: hot, dry, confused, urinary retention.</a:t>
            </a:r>
            <a:endParaRPr lang="en-US" sz="1150" dirty="0"/>
          </a:p>
        </p:txBody>
      </p:sp>
      <p:sp>
        <p:nvSpPr>
          <p:cNvPr id="24" name="Shape 22"/>
          <p:cNvSpPr/>
          <p:nvPr/>
        </p:nvSpPr>
        <p:spPr>
          <a:xfrm>
            <a:off x="548640" y="5138928"/>
            <a:ext cx="11094415" cy="960120"/>
          </a:xfrm>
          <a:prstGeom prst="roundRect">
            <a:avLst>
              <a:gd name="adj" fmla="val 7619"/>
            </a:avLst>
          </a:prstGeom>
          <a:solidFill>
            <a:srgbClr val="15181E"/>
          </a:solidFill>
          <a:ln/>
        </p:spPr>
        <p:txBody>
          <a:bodyPr/>
          <a:lstStyle/>
          <a:p>
            <a:endParaRPr lang="en-US"/>
          </a:p>
        </p:txBody>
      </p:sp>
      <p:sp>
        <p:nvSpPr>
          <p:cNvPr id="25" name="Text 23"/>
          <p:cNvSpPr txBox="1"/>
          <p:nvPr/>
        </p:nvSpPr>
        <p:spPr>
          <a:xfrm>
            <a:off x="868680" y="5285232"/>
            <a:ext cx="10454335" cy="685800"/>
          </a:xfrm>
          <a:prstGeom prst="rect">
            <a:avLst/>
          </a:prstGeom>
          <a:noFill/>
          <a:ln/>
        </p:spPr>
        <p:txBody>
          <a:bodyPr wrap="square" lIns="0" tIns="0" rIns="0" bIns="0" rtlCol="0" anchor="ctr"/>
          <a:lstStyle/>
          <a:p>
            <a:pPr marL="0" indent="0">
              <a:lnSpc>
                <a:spcPct val="105000"/>
              </a:lnSpc>
              <a:buNone/>
            </a:pPr>
            <a:r>
              <a:rPr lang="en-US" sz="1500" b="1" dirty="0">
                <a:solidFill>
                  <a:srgbClr val="FFFFFF"/>
                </a:solidFill>
                <a:latin typeface="Calibri" pitchFamily="34" charset="0"/>
                <a:ea typeface="Calibri" pitchFamily="34" charset="-122"/>
                <a:cs typeface="Calibri" pitchFamily="34" charset="-120"/>
              </a:rPr>
              <a:t>Epinephrine hits alpha-1, beta-1 and beta-2 at once — which is exactly why it works in anaphylaxis and exactly why it is unforgiving at the wrong dose.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FOUNDATIONS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Route decides onset — and onset decides your reassessment interval</a:t>
            </a:r>
            <a:endParaRPr lang="en-US" sz="2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4265676"/>
        </p:xfrm>
        <a:graphic>
          <a:graphicData uri="http://schemas.openxmlformats.org/drawingml/2006/table">
            <a:tbl>
              <a:tblPr/>
              <a:tblGrid>
                <a:gridCol w="173736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gridCol w="3733495">
                  <a:extLst>
                    <a:ext uri="{9D8B030D-6E8A-4147-A177-3AD203B41FA5}">
                      <a16:colId xmlns:a16="http://schemas.microsoft.com/office/drawing/2014/main" val="20003"/>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Route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Onset</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Use it when</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Watch out for</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60" b="1" dirty="0">
                          <a:solidFill>
                            <a:srgbClr val="15181E"/>
                          </a:solidFill>
                          <a:latin typeface="Calibri" pitchFamily="34" charset="0"/>
                          <a:ea typeface="Calibri" pitchFamily="34" charset="-122"/>
                          <a:cs typeface="Calibri" pitchFamily="34" charset="-120"/>
                        </a:rPr>
                        <a:t>IV</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30–60 seconds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You need control and titration: pressors, sedation, antiarrhythmics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Fastest route to a fatal error — no take-backs after the push</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60" b="1" dirty="0">
                          <a:solidFill>
                            <a:srgbClr val="15181E"/>
                          </a:solidFill>
                          <a:latin typeface="Calibri" pitchFamily="34" charset="0"/>
                          <a:ea typeface="Calibri" pitchFamily="34" charset="-122"/>
                          <a:cs typeface="Calibri" pitchFamily="34" charset="-120"/>
                        </a:rPr>
                        <a:t>IO</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Essentially IV</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Arrest, shock, no IV after two attempts or 90 seconds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Flush hurts in the conscious patient; confirm placement before pushing</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60" b="1" dirty="0">
                          <a:solidFill>
                            <a:srgbClr val="15181E"/>
                          </a:solidFill>
                          <a:latin typeface="Calibri" pitchFamily="34" charset="0"/>
                          <a:ea typeface="Calibri" pitchFamily="34" charset="-122"/>
                          <a:cs typeface="Calibri" pitchFamily="34" charset="-120"/>
                        </a:rPr>
                        <a:t>IM</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5–15 minutes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Anaphylaxis epi, sedation, glucagon, when no line exists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Absorption is unreliable in shock — poor perfusion, poor uptake</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60" b="1" dirty="0">
                          <a:solidFill>
                            <a:srgbClr val="15181E"/>
                          </a:solidFill>
                          <a:latin typeface="Calibri" pitchFamily="34" charset="0"/>
                          <a:ea typeface="Calibri" pitchFamily="34" charset="-122"/>
                          <a:cs typeface="Calibri" pitchFamily="34" charset="-120"/>
                        </a:rPr>
                        <a:t>Intranasal (IN)</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3–10 minutes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Naloxone, midazolam, fentanyl in kids — no needle, no line</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Blood, mucus or &gt; 1 mL per nostril all kill absorption</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60" b="1" dirty="0">
                          <a:solidFill>
                            <a:srgbClr val="15181E"/>
                          </a:solidFill>
                          <a:latin typeface="Calibri" pitchFamily="34" charset="0"/>
                          <a:ea typeface="Calibri" pitchFamily="34" charset="-122"/>
                          <a:cs typeface="Calibri" pitchFamily="34" charset="-120"/>
                        </a:rPr>
                        <a:t>Sublingual</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1–3 minutes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Nitroglycerin</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Dry mucosa means no absorption; needs an intact blood pressure</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60" b="1" dirty="0">
                          <a:solidFill>
                            <a:srgbClr val="15181E"/>
                          </a:solidFill>
                          <a:latin typeface="Calibri" pitchFamily="34" charset="0"/>
                          <a:ea typeface="Calibri" pitchFamily="34" charset="-122"/>
                          <a:cs typeface="Calibri" pitchFamily="34" charset="-120"/>
                        </a:rPr>
                        <a:t>Nebulized / inhaled</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5–15 minutes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Bronchodilators, some naloxone protocols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Useless without adequate tidal volume — the crashing asthmatic needs epi</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buNone/>
                      </a:pPr>
                      <a:r>
                        <a:rPr lang="en-US" sz="1160" b="1" dirty="0">
                          <a:solidFill>
                            <a:srgbClr val="15181E"/>
                          </a:solidFill>
                          <a:latin typeface="Calibri" pitchFamily="34" charset="0"/>
                          <a:ea typeface="Calibri" pitchFamily="34" charset="-122"/>
                          <a:cs typeface="Calibri" pitchFamily="34" charset="-120"/>
                        </a:rPr>
                        <a:t>Oral (PO)</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30–60+ minutes</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Aspirin (chewed), oral glucose in the awake patient</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Never in the patient who can’t protect an airway</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7"/>
                  </a:ext>
                </a:extLst>
              </a:tr>
              <a:tr h="0">
                <a:tc>
                  <a:txBody>
                    <a:bodyPr/>
                    <a:lstStyle/>
                    <a:p>
                      <a:pPr marL="0" indent="0">
                        <a:buNone/>
                      </a:pPr>
                      <a:r>
                        <a:rPr lang="en-US" sz="1160" b="1" dirty="0">
                          <a:solidFill>
                            <a:srgbClr val="15181E"/>
                          </a:solidFill>
                          <a:latin typeface="Calibri" pitchFamily="34" charset="0"/>
                          <a:ea typeface="Calibri" pitchFamily="34" charset="-122"/>
                          <a:cs typeface="Calibri" pitchFamily="34" charset="-120"/>
                        </a:rPr>
                        <a:t>Endotracheal</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Erratic</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Historic last resort only — largely abandoned</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60" dirty="0">
                          <a:solidFill>
                            <a:srgbClr val="3C424C"/>
                          </a:solidFill>
                          <a:latin typeface="Calibri" pitchFamily="34" charset="0"/>
                          <a:ea typeface="Calibri" pitchFamily="34" charset="-122"/>
                          <a:cs typeface="Calibri" pitchFamily="34" charset="-120"/>
                        </a:rPr>
                        <a:t>Unpredictable absorption; IO is faster and better in every case</a:t>
                      </a:r>
                      <a:endParaRPr lang="en-US" sz="116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5" name="Text 2"/>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8A8F98"/>
                </a:solidFill>
                <a:latin typeface="Calibri" pitchFamily="34" charset="0"/>
                <a:ea typeface="Calibri" pitchFamily="34" charset="-122"/>
                <a:cs typeface="Calibri" pitchFamily="34" charset="-120"/>
              </a:rPr>
              <a:t>Doses shown are common adult teaching values — always follow your local protocol and medical direction.</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FOUNDATIONS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The most dangerous number on the box is the concentration</a:t>
            </a:r>
            <a:endParaRPr lang="en-US" sz="2900" dirty="0"/>
          </a:p>
        </p:txBody>
      </p:sp>
      <p:sp>
        <p:nvSpPr>
          <p:cNvPr id="4" name="Shape 2"/>
          <p:cNvSpPr/>
          <p:nvPr/>
        </p:nvSpPr>
        <p:spPr>
          <a:xfrm>
            <a:off x="548640" y="1325880"/>
            <a:ext cx="5364328" cy="1874520"/>
          </a:xfrm>
          <a:prstGeom prst="roundRect">
            <a:avLst>
              <a:gd name="adj" fmla="val 3902"/>
            </a:avLst>
          </a:prstGeom>
          <a:solidFill>
            <a:srgbClr val="F4F1F1"/>
          </a:solidFill>
          <a:ln/>
        </p:spPr>
        <p:txBody>
          <a:bodyPr/>
          <a:lstStyle/>
          <a:p>
            <a:endParaRPr lang="en-US"/>
          </a:p>
        </p:txBody>
      </p:sp>
      <p:sp>
        <p:nvSpPr>
          <p:cNvPr id="5" name="Text 3"/>
          <p:cNvSpPr txBox="1"/>
          <p:nvPr/>
        </p:nvSpPr>
        <p:spPr>
          <a:xfrm>
            <a:off x="822960" y="1481328"/>
            <a:ext cx="4815688" cy="548640"/>
          </a:xfrm>
          <a:prstGeom prst="rect">
            <a:avLst/>
          </a:prstGeom>
          <a:noFill/>
          <a:ln/>
        </p:spPr>
        <p:txBody>
          <a:bodyPr wrap="square" lIns="0" tIns="0" rIns="0" bIns="0" rtlCol="0" anchor="ctr"/>
          <a:lstStyle/>
          <a:p>
            <a:pPr marL="0" indent="0">
              <a:buNone/>
            </a:pPr>
            <a:r>
              <a:rPr lang="en-US" sz="3000" b="1" dirty="0">
                <a:solidFill>
                  <a:srgbClr val="990011"/>
                </a:solidFill>
                <a:latin typeface="Cambria" pitchFamily="34" charset="0"/>
                <a:ea typeface="Cambria" pitchFamily="34" charset="-122"/>
                <a:cs typeface="Cambria" pitchFamily="34" charset="-120"/>
              </a:rPr>
              <a:t>1 mg / mL</a:t>
            </a:r>
            <a:endParaRPr lang="en-US" sz="3000" dirty="0"/>
          </a:p>
        </p:txBody>
      </p:sp>
      <p:sp>
        <p:nvSpPr>
          <p:cNvPr id="6" name="Text 4"/>
          <p:cNvSpPr txBox="1"/>
          <p:nvPr/>
        </p:nvSpPr>
        <p:spPr>
          <a:xfrm>
            <a:off x="822960" y="2011680"/>
            <a:ext cx="4815688" cy="274320"/>
          </a:xfrm>
          <a:prstGeom prst="rect">
            <a:avLst/>
          </a:prstGeom>
          <a:noFill/>
          <a:ln/>
        </p:spPr>
        <p:txBody>
          <a:bodyPr wrap="square" lIns="0" tIns="0" rIns="0" bIns="0" rtlCol="0" anchor="ctr"/>
          <a:lstStyle/>
          <a:p>
            <a:pPr marL="0" indent="0">
              <a:buNone/>
            </a:pPr>
            <a:r>
              <a:rPr lang="en-US" sz="1150" i="1" dirty="0">
                <a:solidFill>
                  <a:srgbClr val="5A6472"/>
                </a:solidFill>
                <a:latin typeface="Calibri" pitchFamily="34" charset="0"/>
                <a:ea typeface="Calibri" pitchFamily="34" charset="-122"/>
                <a:cs typeface="Calibri" pitchFamily="34" charset="-120"/>
              </a:rPr>
              <a:t>formerly "1:1,000"  •  the ampule / vial</a:t>
            </a:r>
            <a:endParaRPr lang="en-US" sz="1150" dirty="0"/>
          </a:p>
        </p:txBody>
      </p:sp>
      <p:sp>
        <p:nvSpPr>
          <p:cNvPr id="7" name="Text 5"/>
          <p:cNvSpPr txBox="1"/>
          <p:nvPr/>
        </p:nvSpPr>
        <p:spPr>
          <a:xfrm>
            <a:off x="822960" y="2331720"/>
            <a:ext cx="4815688" cy="777240"/>
          </a:xfrm>
          <a:prstGeom prst="rect">
            <a:avLst/>
          </a:prstGeom>
          <a:noFill/>
          <a:ln/>
        </p:spPr>
        <p:txBody>
          <a:bodyPr wrap="square" lIns="0" tIns="0" rIns="0" bIns="0" rtlCol="0" anchor="t"/>
          <a:lstStyle/>
          <a:p>
            <a:pPr marL="0" indent="0">
              <a:buNone/>
            </a:pPr>
            <a:r>
              <a:rPr lang="en-US" sz="1200" dirty="0">
                <a:solidFill>
                  <a:srgbClr val="3C424C"/>
                </a:solidFill>
                <a:latin typeface="Calibri" pitchFamily="34" charset="0"/>
                <a:ea typeface="Calibri" pitchFamily="34" charset="-122"/>
                <a:cs typeface="Calibri" pitchFamily="34" charset="-120"/>
              </a:rPr>
              <a:t>Anaphylaxis: 0.3 mg IM in the lateral thigh. This is the concentrated one. Giving it IV push undiluted is how patients get hypertensive crises, arrhythmias and ischemia.</a:t>
            </a:r>
            <a:endParaRPr lang="en-US" sz="1200" dirty="0"/>
          </a:p>
        </p:txBody>
      </p:sp>
      <p:sp>
        <p:nvSpPr>
          <p:cNvPr id="8" name="Shape 6"/>
          <p:cNvSpPr/>
          <p:nvPr/>
        </p:nvSpPr>
        <p:spPr>
          <a:xfrm>
            <a:off x="6278728" y="1325880"/>
            <a:ext cx="5364328" cy="1874520"/>
          </a:xfrm>
          <a:prstGeom prst="roundRect">
            <a:avLst>
              <a:gd name="adj" fmla="val 3902"/>
            </a:avLst>
          </a:prstGeom>
          <a:solidFill>
            <a:srgbClr val="EDEFF5"/>
          </a:solidFill>
          <a:ln/>
        </p:spPr>
        <p:txBody>
          <a:bodyPr/>
          <a:lstStyle/>
          <a:p>
            <a:endParaRPr lang="en-US"/>
          </a:p>
        </p:txBody>
      </p:sp>
      <p:sp>
        <p:nvSpPr>
          <p:cNvPr id="9" name="Text 7"/>
          <p:cNvSpPr txBox="1"/>
          <p:nvPr/>
        </p:nvSpPr>
        <p:spPr>
          <a:xfrm>
            <a:off x="6553048" y="1481328"/>
            <a:ext cx="4815688" cy="548640"/>
          </a:xfrm>
          <a:prstGeom prst="rect">
            <a:avLst/>
          </a:prstGeom>
          <a:noFill/>
          <a:ln/>
        </p:spPr>
        <p:txBody>
          <a:bodyPr wrap="square" lIns="0" tIns="0" rIns="0" bIns="0" rtlCol="0" anchor="ctr"/>
          <a:lstStyle/>
          <a:p>
            <a:pPr marL="0" indent="0">
              <a:buNone/>
            </a:pPr>
            <a:r>
              <a:rPr lang="en-US" sz="3000" b="1" dirty="0">
                <a:solidFill>
                  <a:srgbClr val="2F3C7E"/>
                </a:solidFill>
                <a:latin typeface="Cambria" pitchFamily="34" charset="0"/>
                <a:ea typeface="Cambria" pitchFamily="34" charset="-122"/>
                <a:cs typeface="Cambria" pitchFamily="34" charset="-120"/>
              </a:rPr>
              <a:t>0.1 mg / mL</a:t>
            </a:r>
            <a:endParaRPr lang="en-US" sz="3000" dirty="0"/>
          </a:p>
        </p:txBody>
      </p:sp>
      <p:sp>
        <p:nvSpPr>
          <p:cNvPr id="10" name="Text 8"/>
          <p:cNvSpPr txBox="1"/>
          <p:nvPr/>
        </p:nvSpPr>
        <p:spPr>
          <a:xfrm>
            <a:off x="6553048" y="2011680"/>
            <a:ext cx="4815688" cy="274320"/>
          </a:xfrm>
          <a:prstGeom prst="rect">
            <a:avLst/>
          </a:prstGeom>
          <a:noFill/>
          <a:ln/>
        </p:spPr>
        <p:txBody>
          <a:bodyPr wrap="square" lIns="0" tIns="0" rIns="0" bIns="0" rtlCol="0" anchor="ctr"/>
          <a:lstStyle/>
          <a:p>
            <a:pPr marL="0" indent="0">
              <a:buNone/>
            </a:pPr>
            <a:r>
              <a:rPr lang="en-US" sz="1150" i="1" dirty="0">
                <a:solidFill>
                  <a:srgbClr val="5A6472"/>
                </a:solidFill>
                <a:latin typeface="Calibri" pitchFamily="34" charset="0"/>
                <a:ea typeface="Calibri" pitchFamily="34" charset="-122"/>
                <a:cs typeface="Calibri" pitchFamily="34" charset="-120"/>
              </a:rPr>
              <a:t>formerly "1:10,000"  •  the prefilled syringe</a:t>
            </a:r>
            <a:endParaRPr lang="en-US" sz="1150" dirty="0"/>
          </a:p>
        </p:txBody>
      </p:sp>
      <p:sp>
        <p:nvSpPr>
          <p:cNvPr id="11" name="Text 9"/>
          <p:cNvSpPr txBox="1"/>
          <p:nvPr/>
        </p:nvSpPr>
        <p:spPr>
          <a:xfrm>
            <a:off x="6553048" y="2331720"/>
            <a:ext cx="4815688" cy="777240"/>
          </a:xfrm>
          <a:prstGeom prst="rect">
            <a:avLst/>
          </a:prstGeom>
          <a:noFill/>
          <a:ln/>
        </p:spPr>
        <p:txBody>
          <a:bodyPr wrap="square" lIns="0" tIns="0" rIns="0" bIns="0" rtlCol="0" anchor="t"/>
          <a:lstStyle/>
          <a:p>
            <a:pPr marL="0" indent="0">
              <a:buNone/>
            </a:pPr>
            <a:r>
              <a:rPr lang="en-US" sz="1200" dirty="0">
                <a:solidFill>
                  <a:srgbClr val="3C424C"/>
                </a:solidFill>
                <a:latin typeface="Calibri" pitchFamily="34" charset="0"/>
                <a:ea typeface="Calibri" pitchFamily="34" charset="-122"/>
                <a:cs typeface="Calibri" pitchFamily="34" charset="-120"/>
              </a:rPr>
              <a:t>Cardiac arrest: 1 mg IV/IO (the whole 10 mL syringe) every 3–5 minutes. Ten times more dilute, ten times the volume, completely different clinical situation.</a:t>
            </a:r>
            <a:endParaRPr lang="en-US" sz="1200" dirty="0"/>
          </a:p>
        </p:txBody>
      </p:sp>
      <p:sp>
        <p:nvSpPr>
          <p:cNvPr id="12" name="Shape 10"/>
          <p:cNvSpPr/>
          <p:nvPr/>
        </p:nvSpPr>
        <p:spPr>
          <a:xfrm>
            <a:off x="548640" y="3401568"/>
            <a:ext cx="11094415" cy="1143000"/>
          </a:xfrm>
          <a:prstGeom prst="roundRect">
            <a:avLst>
              <a:gd name="adj" fmla="val 6400"/>
            </a:avLst>
          </a:prstGeom>
          <a:solidFill>
            <a:srgbClr val="15181E"/>
          </a:solidFill>
          <a:ln/>
        </p:spPr>
        <p:txBody>
          <a:bodyPr/>
          <a:lstStyle/>
          <a:p>
            <a:endParaRPr lang="en-US"/>
          </a:p>
        </p:txBody>
      </p:sp>
      <p:sp>
        <p:nvSpPr>
          <p:cNvPr id="13" name="Text 11"/>
          <p:cNvSpPr txBox="1"/>
          <p:nvPr/>
        </p:nvSpPr>
        <p:spPr>
          <a:xfrm>
            <a:off x="868680" y="3566160"/>
            <a:ext cx="10454335" cy="822960"/>
          </a:xfrm>
          <a:prstGeom prst="rect">
            <a:avLst/>
          </a:prstGeom>
          <a:noFill/>
          <a:ln/>
        </p:spPr>
        <p:txBody>
          <a:bodyPr wrap="square" lIns="0" tIns="0" rIns="0" bIns="0" rtlCol="0" anchor="ctr"/>
          <a:lstStyle/>
          <a:p>
            <a:pPr marL="0" indent="0">
              <a:lnSpc>
                <a:spcPct val="105000"/>
              </a:lnSpc>
              <a:buNone/>
            </a:pPr>
            <a:r>
              <a:rPr lang="en-US" sz="1500" b="1" dirty="0">
                <a:solidFill>
                  <a:srgbClr val="FFFFFF"/>
                </a:solidFill>
                <a:latin typeface="Calibri" pitchFamily="34" charset="0"/>
                <a:ea typeface="Calibri" pitchFamily="34" charset="-122"/>
                <a:cs typeface="Calibri" pitchFamily="34" charset="-120"/>
              </a:rPr>
              <a:t>The ratio language (1:1,000 / 1:10,000) has been retired precisely because it caused errors. Say the concentration out loud — "one milligram per milliliter" — every single time.</a:t>
            </a:r>
            <a:endParaRPr lang="en-US" sz="1500" dirty="0"/>
          </a:p>
        </p:txBody>
      </p:sp>
      <p:sp>
        <p:nvSpPr>
          <p:cNvPr id="14" name="Shape 12"/>
          <p:cNvSpPr/>
          <p:nvPr/>
        </p:nvSpPr>
        <p:spPr>
          <a:xfrm>
            <a:off x="548640" y="4736592"/>
            <a:ext cx="5364328" cy="1417320"/>
          </a:xfrm>
          <a:prstGeom prst="roundRect">
            <a:avLst>
              <a:gd name="adj" fmla="val 5161"/>
            </a:avLst>
          </a:prstGeom>
          <a:solidFill>
            <a:srgbClr val="F4F1F1"/>
          </a:solidFill>
          <a:ln/>
        </p:spPr>
        <p:txBody>
          <a:bodyPr/>
          <a:lstStyle/>
          <a:p>
            <a:endParaRPr lang="en-US"/>
          </a:p>
        </p:txBody>
      </p:sp>
      <p:sp>
        <p:nvSpPr>
          <p:cNvPr id="15" name="Text 13"/>
          <p:cNvSpPr txBox="1"/>
          <p:nvPr/>
        </p:nvSpPr>
        <p:spPr>
          <a:xfrm>
            <a:off x="768096" y="4882896"/>
            <a:ext cx="4925416" cy="329184"/>
          </a:xfrm>
          <a:prstGeom prst="rect">
            <a:avLst/>
          </a:prstGeom>
          <a:noFill/>
          <a:ln/>
        </p:spPr>
        <p:txBody>
          <a:bodyPr wrap="square" lIns="0" tIns="0" rIns="0" bIns="0" rtlCol="0" anchor="ctr"/>
          <a:lstStyle/>
          <a:p>
            <a:pPr marL="0" indent="0">
              <a:buNone/>
            </a:pPr>
            <a:r>
              <a:rPr lang="en-US" sz="1300" b="1" dirty="0">
                <a:solidFill>
                  <a:srgbClr val="990011"/>
                </a:solidFill>
                <a:latin typeface="Calibri" pitchFamily="34" charset="0"/>
                <a:ea typeface="Calibri" pitchFamily="34" charset="-122"/>
                <a:cs typeface="Calibri" pitchFamily="34" charset="-120"/>
              </a:rPr>
              <a:t>Push-dose epinephrine is a third concentration</a:t>
            </a:r>
            <a:endParaRPr lang="en-US" sz="1300" dirty="0"/>
          </a:p>
        </p:txBody>
      </p:sp>
      <p:sp>
        <p:nvSpPr>
          <p:cNvPr id="16" name="Text 14"/>
          <p:cNvSpPr txBox="1"/>
          <p:nvPr/>
        </p:nvSpPr>
        <p:spPr>
          <a:xfrm>
            <a:off x="768096" y="5239512"/>
            <a:ext cx="4925416" cy="768096"/>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A common recipe: 1 mL of 0.1 mg/mL epi into a 9 mL saline flush = 10 mcg/mL. Give 0.5–2 mL (5–20 mcg) every 2–5 min. Label the syringe. An unlabeled push-dose syringe on a cot rail is a sentinel event waiting to happen.</a:t>
            </a:r>
            <a:endParaRPr lang="en-US" sz="1150" dirty="0"/>
          </a:p>
        </p:txBody>
      </p:sp>
      <p:sp>
        <p:nvSpPr>
          <p:cNvPr id="17" name="Shape 15"/>
          <p:cNvSpPr/>
          <p:nvPr/>
        </p:nvSpPr>
        <p:spPr>
          <a:xfrm>
            <a:off x="6278728" y="4736592"/>
            <a:ext cx="5364328" cy="1417320"/>
          </a:xfrm>
          <a:prstGeom prst="roundRect">
            <a:avLst>
              <a:gd name="adj" fmla="val 5161"/>
            </a:avLst>
          </a:prstGeom>
          <a:solidFill>
            <a:srgbClr val="F4F1F1"/>
          </a:solidFill>
          <a:ln/>
        </p:spPr>
        <p:txBody>
          <a:bodyPr/>
          <a:lstStyle/>
          <a:p>
            <a:endParaRPr lang="en-US"/>
          </a:p>
        </p:txBody>
      </p:sp>
      <p:sp>
        <p:nvSpPr>
          <p:cNvPr id="18" name="Text 16"/>
          <p:cNvSpPr txBox="1"/>
          <p:nvPr/>
        </p:nvSpPr>
        <p:spPr>
          <a:xfrm>
            <a:off x="6498184" y="4882896"/>
            <a:ext cx="4925416" cy="329184"/>
          </a:xfrm>
          <a:prstGeom prst="rect">
            <a:avLst/>
          </a:prstGeom>
          <a:noFill/>
          <a:ln/>
        </p:spPr>
        <p:txBody>
          <a:bodyPr wrap="square" lIns="0" tIns="0" rIns="0" bIns="0" rtlCol="0" anchor="ctr"/>
          <a:lstStyle/>
          <a:p>
            <a:pPr marL="0" indent="0">
              <a:buNone/>
            </a:pPr>
            <a:r>
              <a:rPr lang="en-US" sz="1300" b="1" dirty="0">
                <a:solidFill>
                  <a:srgbClr val="990011"/>
                </a:solidFill>
                <a:latin typeface="Calibri" pitchFamily="34" charset="0"/>
                <a:ea typeface="Calibri" pitchFamily="34" charset="-122"/>
                <a:cs typeface="Calibri" pitchFamily="34" charset="-120"/>
              </a:rPr>
              <a:t>Read the label, not the shape of the box</a:t>
            </a:r>
            <a:endParaRPr lang="en-US" sz="1300" dirty="0"/>
          </a:p>
        </p:txBody>
      </p:sp>
      <p:sp>
        <p:nvSpPr>
          <p:cNvPr id="19" name="Text 17"/>
          <p:cNvSpPr txBox="1"/>
          <p:nvPr/>
        </p:nvSpPr>
        <p:spPr>
          <a:xfrm>
            <a:off x="6498184" y="5239512"/>
            <a:ext cx="4925416" cy="768096"/>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Look-alike packaging is the recurring theme in EMS medication error reports. Two-person verification for any push in a code, any pediatric dose, and any drug you give less than once a month.</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5181E"/>
        </a:solidFill>
        <a:effectLst/>
      </p:bgPr>
    </p:bg>
    <p:spTree>
      <p:nvGrpSpPr>
        <p:cNvPr id="1" name=""/>
        <p:cNvGrpSpPr/>
        <p:nvPr/>
      </p:nvGrpSpPr>
      <p:grpSpPr>
        <a:xfrm>
          <a:off x="0" y="0"/>
          <a:ext cx="0" cy="0"/>
          <a:chOff x="0" y="0"/>
          <a:chExt cx="0" cy="0"/>
        </a:xfrm>
      </p:grpSpPr>
      <p:sp>
        <p:nvSpPr>
          <p:cNvPr id="2" name="Text 0"/>
          <p:cNvSpPr txBox="1"/>
          <p:nvPr/>
        </p:nvSpPr>
        <p:spPr>
          <a:xfrm>
            <a:off x="548640" y="1417320"/>
            <a:ext cx="2377440" cy="2103120"/>
          </a:xfrm>
          <a:prstGeom prst="rect">
            <a:avLst/>
          </a:prstGeom>
          <a:noFill/>
          <a:ln/>
        </p:spPr>
        <p:txBody>
          <a:bodyPr wrap="square" lIns="0" tIns="0" rIns="0" bIns="0" rtlCol="0" anchor="ctr"/>
          <a:lstStyle/>
          <a:p>
            <a:pPr marL="0" indent="0">
              <a:buNone/>
            </a:pPr>
            <a:r>
              <a:rPr lang="en-US" sz="12000" b="1" dirty="0">
                <a:solidFill>
                  <a:srgbClr val="C23B4B"/>
                </a:solidFill>
                <a:latin typeface="Cambria" pitchFamily="34" charset="0"/>
                <a:ea typeface="Cambria" pitchFamily="34" charset="-122"/>
                <a:cs typeface="Cambria" pitchFamily="34" charset="-120"/>
              </a:rPr>
              <a:t>02</a:t>
            </a:r>
            <a:endParaRPr lang="en-US" sz="12000" dirty="0"/>
          </a:p>
        </p:txBody>
      </p:sp>
      <p:sp>
        <p:nvSpPr>
          <p:cNvPr id="3" name="Text 1"/>
          <p:cNvSpPr txBox="1"/>
          <p:nvPr/>
        </p:nvSpPr>
        <p:spPr>
          <a:xfrm>
            <a:off x="2880360" y="1600200"/>
            <a:ext cx="8686800" cy="118872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The EMS Drug Box</a:t>
            </a:r>
            <a:endParaRPr lang="en-US" sz="4000" dirty="0"/>
          </a:p>
        </p:txBody>
      </p:sp>
      <p:sp>
        <p:nvSpPr>
          <p:cNvPr id="4" name="Text 2"/>
          <p:cNvSpPr txBox="1"/>
          <p:nvPr/>
        </p:nvSpPr>
        <p:spPr>
          <a:xfrm>
            <a:off x="2926080" y="2788920"/>
            <a:ext cx="8595360" cy="1005840"/>
          </a:xfrm>
          <a:prstGeom prst="rect">
            <a:avLst/>
          </a:prstGeom>
          <a:noFill/>
          <a:ln/>
        </p:spPr>
        <p:txBody>
          <a:bodyPr wrap="square" lIns="0" tIns="0" rIns="0" bIns="0" rtlCol="0" anchor="t"/>
          <a:lstStyle/>
          <a:p>
            <a:pPr marL="0" indent="0">
              <a:buNone/>
            </a:pPr>
            <a:r>
              <a:rPr lang="en-US" sz="1500" dirty="0">
                <a:solidFill>
                  <a:srgbClr val="B9BFC9"/>
                </a:solidFill>
                <a:latin typeface="Calibri" pitchFamily="34" charset="0"/>
                <a:ea typeface="Calibri" pitchFamily="34" charset="-122"/>
                <a:cs typeface="Calibri" pitchFamily="34" charset="-120"/>
              </a:rPr>
              <a:t>Class by class: what it does, the common adult dose, and the pitfall that shows up in every case review.</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RESPIRATORY</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Oxygen is a drug — and more is not better</a:t>
            </a:r>
            <a:endParaRPr lang="en-US" sz="2900" dirty="0"/>
          </a:p>
        </p:txBody>
      </p:sp>
      <p:sp>
        <p:nvSpPr>
          <p:cNvPr id="4" name="Shape 2"/>
          <p:cNvSpPr/>
          <p:nvPr/>
        </p:nvSpPr>
        <p:spPr>
          <a:xfrm>
            <a:off x="10972800" y="475488"/>
            <a:ext cx="543154" cy="237744"/>
          </a:xfrm>
          <a:prstGeom prst="roundRect">
            <a:avLst>
              <a:gd name="adj" fmla="val 50000"/>
            </a:avLst>
          </a:prstGeom>
          <a:solidFill>
            <a:srgbClr val="19626F"/>
          </a:solidFill>
          <a:ln/>
        </p:spPr>
        <p:txBody>
          <a:bodyPr/>
          <a:lstStyle/>
          <a:p>
            <a:endParaRPr lang="en-US"/>
          </a:p>
        </p:txBody>
      </p:sp>
      <p:sp>
        <p:nvSpPr>
          <p:cNvPr id="5" name="Text 3"/>
          <p:cNvSpPr txBox="1"/>
          <p:nvPr/>
        </p:nvSpPr>
        <p:spPr>
          <a:xfrm>
            <a:off x="10972800" y="475488"/>
            <a:ext cx="543154"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BLS</a:t>
            </a:r>
            <a:endParaRPr lang="en-US" sz="950" dirty="0"/>
          </a:p>
        </p:txBody>
      </p:sp>
      <p:sp>
        <p:nvSpPr>
          <p:cNvPr id="6" name="Shape 4"/>
          <p:cNvSpPr/>
          <p:nvPr/>
        </p:nvSpPr>
        <p:spPr>
          <a:xfrm>
            <a:off x="548640" y="1325880"/>
            <a:ext cx="5364328" cy="2487168"/>
          </a:xfrm>
          <a:prstGeom prst="roundRect">
            <a:avLst>
              <a:gd name="adj" fmla="val 2941"/>
            </a:avLst>
          </a:prstGeom>
          <a:solidFill>
            <a:srgbClr val="F4F1F1"/>
          </a:solidFill>
          <a:ln/>
        </p:spPr>
        <p:txBody>
          <a:bodyPr/>
          <a:lstStyle/>
          <a:p>
            <a:endParaRPr lang="en-US"/>
          </a:p>
        </p:txBody>
      </p:sp>
      <p:sp>
        <p:nvSpPr>
          <p:cNvPr id="7" name="Text 5"/>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Titrate to a target, don’t blanket the patient</a:t>
            </a:r>
            <a:endParaRPr lang="en-US" sz="1400" dirty="0"/>
          </a:p>
        </p:txBody>
      </p:sp>
      <p:sp>
        <p:nvSpPr>
          <p:cNvPr id="8" name="Text 6"/>
          <p:cNvSpPr txBox="1"/>
          <p:nvPr/>
        </p:nvSpPr>
        <p:spPr>
          <a:xfrm>
            <a:off x="768096" y="1828800"/>
            <a:ext cx="4925416" cy="1837944"/>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Most adults: SpO₂ 94–98%</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Known COPD / chronic CO₂ retention: 88–92%</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Suspected CO poisoning, cyanide, or diving injury: high-flow regardless of the pulse ox reading — the number lies</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Uncomplicated chest pain with a normal saturation: no supplemental oxygen</a:t>
            </a:r>
            <a:endParaRPr lang="en-US" sz="1100" dirty="0"/>
          </a:p>
        </p:txBody>
      </p:sp>
      <p:sp>
        <p:nvSpPr>
          <p:cNvPr id="9" name="Shape 7"/>
          <p:cNvSpPr/>
          <p:nvPr/>
        </p:nvSpPr>
        <p:spPr>
          <a:xfrm>
            <a:off x="6278728" y="1325880"/>
            <a:ext cx="5364328" cy="2487168"/>
          </a:xfrm>
          <a:prstGeom prst="roundRect">
            <a:avLst>
              <a:gd name="adj" fmla="val 2941"/>
            </a:avLst>
          </a:prstGeom>
          <a:solidFill>
            <a:srgbClr val="EDEFF5"/>
          </a:solidFill>
          <a:ln/>
        </p:spPr>
        <p:txBody>
          <a:bodyPr/>
          <a:lstStyle/>
          <a:p>
            <a:endParaRPr lang="en-US"/>
          </a:p>
        </p:txBody>
      </p:sp>
      <p:sp>
        <p:nvSpPr>
          <p:cNvPr id="10" name="Text 8"/>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Why over-oxygenation is not harmless</a:t>
            </a:r>
            <a:endParaRPr lang="en-US" sz="1400" dirty="0"/>
          </a:p>
        </p:txBody>
      </p:sp>
      <p:sp>
        <p:nvSpPr>
          <p:cNvPr id="11" name="Text 9"/>
          <p:cNvSpPr txBox="1"/>
          <p:nvPr/>
        </p:nvSpPr>
        <p:spPr>
          <a:xfrm>
            <a:off x="6498184" y="1828800"/>
            <a:ext cx="4925416" cy="1837944"/>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Hyperoxia causes coronary and cerebral vasoconstriction and generates free radicals</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Worse outcomes have been shown in MI, stroke and post-arrest care</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In COPD it releases hypoxic pulmonary vasoconstriction and shifts CO₂ off hemoglobin (the Haldane effect) — the CO₂ climbs. The old "knocking out their hypoxic drive" explanation is largely wrong, and is never a reason to leave a hypoxic patient hypoxic</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A pulse oximeter reading 100% tells you nothing about how much room you have left</a:t>
            </a:r>
            <a:endParaRPr lang="en-US" sz="1100" dirty="0"/>
          </a:p>
        </p:txBody>
      </p:sp>
      <p:sp>
        <p:nvSpPr>
          <p:cNvPr id="12" name="Shape 10"/>
          <p:cNvSpPr/>
          <p:nvPr/>
        </p:nvSpPr>
        <p:spPr>
          <a:xfrm>
            <a:off x="548640" y="4023360"/>
            <a:ext cx="3545738" cy="868680"/>
          </a:xfrm>
          <a:prstGeom prst="roundRect">
            <a:avLst>
              <a:gd name="adj" fmla="val 8421"/>
            </a:avLst>
          </a:prstGeom>
          <a:solidFill>
            <a:srgbClr val="F9F7F7"/>
          </a:solidFill>
          <a:ln w="12700">
            <a:solidFill>
              <a:srgbClr val="E4DEDE"/>
            </a:solidFill>
            <a:prstDash val="solid"/>
          </a:ln>
        </p:spPr>
        <p:txBody>
          <a:bodyPr/>
          <a:lstStyle/>
          <a:p>
            <a:endParaRPr lang="en-US"/>
          </a:p>
        </p:txBody>
      </p:sp>
      <p:sp>
        <p:nvSpPr>
          <p:cNvPr id="13" name="Text 11"/>
          <p:cNvSpPr txBox="1"/>
          <p:nvPr/>
        </p:nvSpPr>
        <p:spPr>
          <a:xfrm>
            <a:off x="749808" y="4096512"/>
            <a:ext cx="3143402" cy="320040"/>
          </a:xfrm>
          <a:prstGeom prst="rect">
            <a:avLst/>
          </a:prstGeom>
          <a:noFill/>
          <a:ln/>
        </p:spPr>
        <p:txBody>
          <a:bodyPr wrap="square" lIns="0" tIns="0" rIns="0" bIns="0" rtlCol="0" anchor="ctr"/>
          <a:lstStyle/>
          <a:p>
            <a:pPr marL="0" indent="0">
              <a:buNone/>
            </a:pPr>
            <a:r>
              <a:rPr lang="en-US" sz="1350" b="1" dirty="0">
                <a:solidFill>
                  <a:srgbClr val="15181E"/>
                </a:solidFill>
                <a:latin typeface="Calibri" pitchFamily="34" charset="0"/>
                <a:ea typeface="Calibri" pitchFamily="34" charset="-122"/>
                <a:cs typeface="Calibri" pitchFamily="34" charset="-120"/>
              </a:rPr>
              <a:t>Nasal cannula</a:t>
            </a:r>
            <a:endParaRPr lang="en-US" sz="1350" dirty="0"/>
          </a:p>
        </p:txBody>
      </p:sp>
      <p:sp>
        <p:nvSpPr>
          <p:cNvPr id="14" name="Text 12"/>
          <p:cNvSpPr txBox="1"/>
          <p:nvPr/>
        </p:nvSpPr>
        <p:spPr>
          <a:xfrm>
            <a:off x="749808" y="4425696"/>
            <a:ext cx="3143402" cy="384048"/>
          </a:xfrm>
          <a:prstGeom prst="rect">
            <a:avLst/>
          </a:prstGeom>
          <a:noFill/>
          <a:ln/>
        </p:spPr>
        <p:txBody>
          <a:bodyPr wrap="square" lIns="0" tIns="0" rIns="0" bIns="0" rtlCol="0" anchor="t"/>
          <a:lstStyle/>
          <a:p>
            <a:pPr marL="0" indent="0">
              <a:buNone/>
            </a:pPr>
            <a:r>
              <a:rPr lang="en-US" sz="1150" dirty="0">
                <a:solidFill>
                  <a:srgbClr val="5A6472"/>
                </a:solidFill>
                <a:latin typeface="Calibri" pitchFamily="34" charset="0"/>
                <a:ea typeface="Calibri" pitchFamily="34" charset="-122"/>
                <a:cs typeface="Calibri" pitchFamily="34" charset="-120"/>
              </a:rPr>
              <a:t>1–6 L/min → roughly 24–44%</a:t>
            </a:r>
            <a:endParaRPr lang="en-US" sz="1150" dirty="0"/>
          </a:p>
        </p:txBody>
      </p:sp>
      <p:sp>
        <p:nvSpPr>
          <p:cNvPr id="15" name="Shape 13"/>
          <p:cNvSpPr/>
          <p:nvPr/>
        </p:nvSpPr>
        <p:spPr>
          <a:xfrm>
            <a:off x="4322978" y="4023360"/>
            <a:ext cx="3545738" cy="868680"/>
          </a:xfrm>
          <a:prstGeom prst="roundRect">
            <a:avLst>
              <a:gd name="adj" fmla="val 8421"/>
            </a:avLst>
          </a:prstGeom>
          <a:solidFill>
            <a:srgbClr val="F9F7F7"/>
          </a:solidFill>
          <a:ln w="12700">
            <a:solidFill>
              <a:srgbClr val="E4DEDE"/>
            </a:solidFill>
            <a:prstDash val="solid"/>
          </a:ln>
        </p:spPr>
        <p:txBody>
          <a:bodyPr/>
          <a:lstStyle/>
          <a:p>
            <a:endParaRPr lang="en-US"/>
          </a:p>
        </p:txBody>
      </p:sp>
      <p:sp>
        <p:nvSpPr>
          <p:cNvPr id="16" name="Text 14"/>
          <p:cNvSpPr txBox="1"/>
          <p:nvPr/>
        </p:nvSpPr>
        <p:spPr>
          <a:xfrm>
            <a:off x="4524146" y="4096512"/>
            <a:ext cx="3143402" cy="320040"/>
          </a:xfrm>
          <a:prstGeom prst="rect">
            <a:avLst/>
          </a:prstGeom>
          <a:noFill/>
          <a:ln/>
        </p:spPr>
        <p:txBody>
          <a:bodyPr wrap="square" lIns="0" tIns="0" rIns="0" bIns="0" rtlCol="0" anchor="ctr"/>
          <a:lstStyle/>
          <a:p>
            <a:pPr marL="0" indent="0">
              <a:buNone/>
            </a:pPr>
            <a:r>
              <a:rPr lang="en-US" sz="1350" b="1" dirty="0">
                <a:solidFill>
                  <a:srgbClr val="15181E"/>
                </a:solidFill>
                <a:latin typeface="Calibri" pitchFamily="34" charset="0"/>
                <a:ea typeface="Calibri" pitchFamily="34" charset="-122"/>
                <a:cs typeface="Calibri" pitchFamily="34" charset="-120"/>
              </a:rPr>
              <a:t>Simple mask</a:t>
            </a:r>
            <a:endParaRPr lang="en-US" sz="1350" dirty="0"/>
          </a:p>
        </p:txBody>
      </p:sp>
      <p:sp>
        <p:nvSpPr>
          <p:cNvPr id="17" name="Text 15"/>
          <p:cNvSpPr txBox="1"/>
          <p:nvPr/>
        </p:nvSpPr>
        <p:spPr>
          <a:xfrm>
            <a:off x="4524146" y="4425696"/>
            <a:ext cx="3143402" cy="384048"/>
          </a:xfrm>
          <a:prstGeom prst="rect">
            <a:avLst/>
          </a:prstGeom>
          <a:noFill/>
          <a:ln/>
        </p:spPr>
        <p:txBody>
          <a:bodyPr wrap="square" lIns="0" tIns="0" rIns="0" bIns="0" rtlCol="0" anchor="t"/>
          <a:lstStyle/>
          <a:p>
            <a:pPr marL="0" indent="0">
              <a:buNone/>
            </a:pPr>
            <a:r>
              <a:rPr lang="en-US" sz="1150" dirty="0">
                <a:solidFill>
                  <a:srgbClr val="5A6472"/>
                </a:solidFill>
                <a:latin typeface="Calibri" pitchFamily="34" charset="0"/>
                <a:ea typeface="Calibri" pitchFamily="34" charset="-122"/>
                <a:cs typeface="Calibri" pitchFamily="34" charset="-120"/>
              </a:rPr>
              <a:t>6–10 L/min → roughly 40–60%</a:t>
            </a:r>
            <a:endParaRPr lang="en-US" sz="1150" dirty="0"/>
          </a:p>
        </p:txBody>
      </p:sp>
      <p:sp>
        <p:nvSpPr>
          <p:cNvPr id="18" name="Shape 16"/>
          <p:cNvSpPr/>
          <p:nvPr/>
        </p:nvSpPr>
        <p:spPr>
          <a:xfrm>
            <a:off x="8097317" y="4023360"/>
            <a:ext cx="3545738" cy="868680"/>
          </a:xfrm>
          <a:prstGeom prst="roundRect">
            <a:avLst>
              <a:gd name="adj" fmla="val 8421"/>
            </a:avLst>
          </a:prstGeom>
          <a:solidFill>
            <a:srgbClr val="F9F7F7"/>
          </a:solidFill>
          <a:ln w="12700">
            <a:solidFill>
              <a:srgbClr val="E4DEDE"/>
            </a:solidFill>
            <a:prstDash val="solid"/>
          </a:ln>
        </p:spPr>
        <p:txBody>
          <a:bodyPr/>
          <a:lstStyle/>
          <a:p>
            <a:endParaRPr lang="en-US"/>
          </a:p>
        </p:txBody>
      </p:sp>
      <p:sp>
        <p:nvSpPr>
          <p:cNvPr id="19" name="Text 17"/>
          <p:cNvSpPr txBox="1"/>
          <p:nvPr/>
        </p:nvSpPr>
        <p:spPr>
          <a:xfrm>
            <a:off x="8298485" y="4096512"/>
            <a:ext cx="3143402" cy="320040"/>
          </a:xfrm>
          <a:prstGeom prst="rect">
            <a:avLst/>
          </a:prstGeom>
          <a:noFill/>
          <a:ln/>
        </p:spPr>
        <p:txBody>
          <a:bodyPr wrap="square" lIns="0" tIns="0" rIns="0" bIns="0" rtlCol="0" anchor="ctr"/>
          <a:lstStyle/>
          <a:p>
            <a:pPr marL="0" indent="0">
              <a:buNone/>
            </a:pPr>
            <a:r>
              <a:rPr lang="en-US" sz="1350" b="1" dirty="0">
                <a:solidFill>
                  <a:srgbClr val="15181E"/>
                </a:solidFill>
                <a:latin typeface="Calibri" pitchFamily="34" charset="0"/>
                <a:ea typeface="Calibri" pitchFamily="34" charset="-122"/>
                <a:cs typeface="Calibri" pitchFamily="34" charset="-120"/>
              </a:rPr>
              <a:t>Non-rebreather</a:t>
            </a:r>
            <a:endParaRPr lang="en-US" sz="1350" dirty="0"/>
          </a:p>
        </p:txBody>
      </p:sp>
      <p:sp>
        <p:nvSpPr>
          <p:cNvPr id="20" name="Text 18"/>
          <p:cNvSpPr txBox="1"/>
          <p:nvPr/>
        </p:nvSpPr>
        <p:spPr>
          <a:xfrm>
            <a:off x="8298485" y="4425696"/>
            <a:ext cx="3143402" cy="384048"/>
          </a:xfrm>
          <a:prstGeom prst="rect">
            <a:avLst/>
          </a:prstGeom>
          <a:noFill/>
          <a:ln/>
        </p:spPr>
        <p:txBody>
          <a:bodyPr wrap="square" lIns="0" tIns="0" rIns="0" bIns="0" rtlCol="0" anchor="t"/>
          <a:lstStyle/>
          <a:p>
            <a:pPr marL="0" indent="0">
              <a:buNone/>
            </a:pPr>
            <a:r>
              <a:rPr lang="en-US" sz="1150" dirty="0">
                <a:solidFill>
                  <a:srgbClr val="5A6472"/>
                </a:solidFill>
                <a:latin typeface="Calibri" pitchFamily="34" charset="0"/>
                <a:ea typeface="Calibri" pitchFamily="34" charset="-122"/>
                <a:cs typeface="Calibri" pitchFamily="34" charset="-120"/>
              </a:rPr>
              <a:t>10–15 L/min → roughly 60–90%</a:t>
            </a:r>
            <a:endParaRPr lang="en-US" sz="1150" dirty="0"/>
          </a:p>
        </p:txBody>
      </p:sp>
      <p:sp>
        <p:nvSpPr>
          <p:cNvPr id="21" name="Shape 19"/>
          <p:cNvSpPr/>
          <p:nvPr/>
        </p:nvSpPr>
        <p:spPr>
          <a:xfrm>
            <a:off x="548640" y="5102352"/>
            <a:ext cx="11094415" cy="1051560"/>
          </a:xfrm>
          <a:prstGeom prst="roundRect">
            <a:avLst>
              <a:gd name="adj" fmla="val 6957"/>
            </a:avLst>
          </a:prstGeom>
          <a:solidFill>
            <a:srgbClr val="15181E"/>
          </a:solidFill>
          <a:ln/>
        </p:spPr>
        <p:txBody>
          <a:bodyPr/>
          <a:lstStyle/>
          <a:p>
            <a:endParaRPr lang="en-US"/>
          </a:p>
        </p:txBody>
      </p:sp>
      <p:sp>
        <p:nvSpPr>
          <p:cNvPr id="22" name="Text 20"/>
          <p:cNvSpPr txBox="1"/>
          <p:nvPr/>
        </p:nvSpPr>
        <p:spPr>
          <a:xfrm>
            <a:off x="868680" y="5230368"/>
            <a:ext cx="10454335" cy="804672"/>
          </a:xfrm>
          <a:prstGeom prst="rect">
            <a:avLst/>
          </a:prstGeom>
          <a:noFill/>
          <a:ln/>
        </p:spPr>
        <p:txBody>
          <a:bodyPr wrap="square" lIns="0" tIns="0" rIns="0" bIns="0" rtlCol="0" anchor="ctr"/>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Hypoxia kills in minutes. Fix hypoxia aggressively and without apology — then dial back to the target once the saturation recovers. The error is leaving the non-rebreather on for the whole transport out of habit.</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CARDIOVASCULAR</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Acute coronary syndrome: the two drugs that matter most</a:t>
            </a:r>
            <a:endParaRPr lang="en-US" sz="2900" dirty="0"/>
          </a:p>
        </p:txBody>
      </p:sp>
      <p:sp>
        <p:nvSpPr>
          <p:cNvPr id="4" name="Shape 2"/>
          <p:cNvSpPr/>
          <p:nvPr/>
        </p:nvSpPr>
        <p:spPr>
          <a:xfrm>
            <a:off x="10652760" y="475488"/>
            <a:ext cx="1080821" cy="237744"/>
          </a:xfrm>
          <a:prstGeom prst="roundRect">
            <a:avLst>
              <a:gd name="adj" fmla="val 50000"/>
            </a:avLst>
          </a:prstGeom>
          <a:solidFill>
            <a:srgbClr val="19626F"/>
          </a:solidFill>
          <a:ln/>
        </p:spPr>
        <p:txBody>
          <a:bodyPr/>
          <a:lstStyle/>
          <a:p>
            <a:endParaRPr lang="en-US"/>
          </a:p>
        </p:txBody>
      </p:sp>
      <p:sp>
        <p:nvSpPr>
          <p:cNvPr id="5" name="Text 3"/>
          <p:cNvSpPr txBox="1"/>
          <p:nvPr/>
        </p:nvSpPr>
        <p:spPr>
          <a:xfrm>
            <a:off x="10652760" y="475488"/>
            <a:ext cx="1080821"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BLS + ALS</a:t>
            </a:r>
            <a:endParaRPr lang="en-US" sz="950" dirty="0"/>
          </a:p>
        </p:txBody>
      </p:sp>
      <p:sp>
        <p:nvSpPr>
          <p:cNvPr id="6" name="Shape 4"/>
          <p:cNvSpPr/>
          <p:nvPr/>
        </p:nvSpPr>
        <p:spPr>
          <a:xfrm>
            <a:off x="548640" y="1325880"/>
            <a:ext cx="5364328" cy="2423160"/>
          </a:xfrm>
          <a:prstGeom prst="roundRect">
            <a:avLst>
              <a:gd name="adj" fmla="val 3019"/>
            </a:avLst>
          </a:prstGeom>
          <a:solidFill>
            <a:srgbClr val="F4F1F1"/>
          </a:solidFill>
          <a:ln/>
        </p:spPr>
        <p:txBody>
          <a:bodyPr/>
          <a:lstStyle/>
          <a:p>
            <a:endParaRPr lang="en-US"/>
          </a:p>
        </p:txBody>
      </p:sp>
      <p:sp>
        <p:nvSpPr>
          <p:cNvPr id="7" name="Text 5"/>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500" b="1" dirty="0">
                <a:solidFill>
                  <a:srgbClr val="990011"/>
                </a:solidFill>
                <a:latin typeface="Calibri" pitchFamily="34" charset="0"/>
                <a:ea typeface="Calibri" pitchFamily="34" charset="-122"/>
                <a:cs typeface="Calibri" pitchFamily="34" charset="-120"/>
              </a:rPr>
              <a:t>Aspirin — the one with a mortality benefit</a:t>
            </a:r>
            <a:endParaRPr lang="en-US" sz="1500" dirty="0"/>
          </a:p>
        </p:txBody>
      </p:sp>
      <p:sp>
        <p:nvSpPr>
          <p:cNvPr id="8" name="Text 6"/>
          <p:cNvSpPr txBox="1"/>
          <p:nvPr/>
        </p:nvSpPr>
        <p:spPr>
          <a:xfrm>
            <a:off x="768096" y="1828800"/>
            <a:ext cx="4925416" cy="1773936"/>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Dose: 162–324 mg chewed (typically four 81 mg chewables).</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Mechanism: irreversible COX-1 inhibition → no thromboxane A₂ → platelets can’t aggregate for their remaining lifespan.</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Chewing matters — buccal absorption starts in minutes; swallowing a tablet whole wastes time.</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Hold for: true anaphylactic aspirin allergy, active GI bleed. Being on warfarin or a DOAC is not by itself a contraindication — ask medical control.</a:t>
            </a:r>
            <a:endParaRPr lang="en-US" sz="1150" dirty="0"/>
          </a:p>
        </p:txBody>
      </p:sp>
      <p:sp>
        <p:nvSpPr>
          <p:cNvPr id="9" name="Shape 7"/>
          <p:cNvSpPr/>
          <p:nvPr/>
        </p:nvSpPr>
        <p:spPr>
          <a:xfrm>
            <a:off x="6278728" y="1325880"/>
            <a:ext cx="5364328" cy="2423160"/>
          </a:xfrm>
          <a:prstGeom prst="roundRect">
            <a:avLst>
              <a:gd name="adj" fmla="val 3019"/>
            </a:avLst>
          </a:prstGeom>
          <a:solidFill>
            <a:srgbClr val="EDEFF5"/>
          </a:solidFill>
          <a:ln/>
        </p:spPr>
        <p:txBody>
          <a:bodyPr/>
          <a:lstStyle/>
          <a:p>
            <a:endParaRPr lang="en-US"/>
          </a:p>
        </p:txBody>
      </p:sp>
      <p:sp>
        <p:nvSpPr>
          <p:cNvPr id="10" name="Text 8"/>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500" b="1" dirty="0">
                <a:solidFill>
                  <a:srgbClr val="2F3C7E"/>
                </a:solidFill>
                <a:latin typeface="Calibri" pitchFamily="34" charset="0"/>
                <a:ea typeface="Calibri" pitchFamily="34" charset="-122"/>
                <a:cs typeface="Calibri" pitchFamily="34" charset="-120"/>
              </a:rPr>
              <a:t>Nitroglycerin — symptom relief, not survival</a:t>
            </a:r>
            <a:endParaRPr lang="en-US" sz="1500" dirty="0"/>
          </a:p>
        </p:txBody>
      </p:sp>
      <p:sp>
        <p:nvSpPr>
          <p:cNvPr id="11" name="Text 9"/>
          <p:cNvSpPr txBox="1"/>
          <p:nvPr/>
        </p:nvSpPr>
        <p:spPr>
          <a:xfrm>
            <a:off x="6498184" y="1828800"/>
            <a:ext cx="4925416" cy="1773936"/>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Dose: 0.4 mg SL every 5 minutes, typically up to 3 doses, with a blood pressure between every dose.</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Mechanism: nitric oxide donor → venodilation → drops preload → drops wall tension and myocardial oxygen demand. Coronary dilation is a bonus, not the main effect.</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Because it works by dropping preload, it is dangerous in any patient whose cardiac output depends on preload.</a:t>
            </a:r>
            <a:endParaRPr lang="en-US" sz="1150" dirty="0"/>
          </a:p>
        </p:txBody>
      </p:sp>
      <p:sp>
        <p:nvSpPr>
          <p:cNvPr id="12" name="Shape 10"/>
          <p:cNvSpPr/>
          <p:nvPr/>
        </p:nvSpPr>
        <p:spPr>
          <a:xfrm>
            <a:off x="548640" y="3931920"/>
            <a:ext cx="11094415" cy="1965960"/>
          </a:xfrm>
          <a:prstGeom prst="roundRect">
            <a:avLst>
              <a:gd name="adj" fmla="val 3721"/>
            </a:avLst>
          </a:prstGeom>
          <a:solidFill>
            <a:srgbClr val="F9F7F7"/>
          </a:solidFill>
          <a:ln w="12700">
            <a:solidFill>
              <a:srgbClr val="E4DEDE"/>
            </a:solidFill>
            <a:prstDash val="solid"/>
          </a:ln>
        </p:spPr>
        <p:txBody>
          <a:bodyPr/>
          <a:lstStyle/>
          <a:p>
            <a:endParaRPr lang="en-US"/>
          </a:p>
        </p:txBody>
      </p:sp>
      <p:sp>
        <p:nvSpPr>
          <p:cNvPr id="13" name="Text 11"/>
          <p:cNvSpPr txBox="1"/>
          <p:nvPr/>
        </p:nvSpPr>
        <p:spPr>
          <a:xfrm>
            <a:off x="868680" y="4069080"/>
            <a:ext cx="10454335" cy="320040"/>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The rest of the ACS package</a:t>
            </a:r>
            <a:endParaRPr lang="en-US" sz="1400" dirty="0"/>
          </a:p>
        </p:txBody>
      </p:sp>
      <p:sp>
        <p:nvSpPr>
          <p:cNvPr id="14" name="Text 12"/>
          <p:cNvSpPr txBox="1"/>
          <p:nvPr/>
        </p:nvSpPr>
        <p:spPr>
          <a:xfrm>
            <a:off x="868680" y="4462272"/>
            <a:ext cx="10454335" cy="1325880"/>
          </a:xfrm>
          <a:prstGeom prst="rect">
            <a:avLst/>
          </a:prstGeom>
          <a:noFill/>
          <a:ln/>
        </p:spPr>
        <p:txBody>
          <a:bodyPr wrap="square" lIns="0" tIns="0" rIns="0" bIns="0" rtlCol="0" anchor="t"/>
          <a:lstStyle/>
          <a:p>
            <a:pPr marL="203200" indent="-203200">
              <a:lnSpc>
                <a:spcPct val="102000"/>
              </a:lnSpc>
              <a:spcAft>
                <a:spcPts val="500"/>
              </a:spcAft>
              <a:buSzPct val="100000"/>
              <a:buChar char="▪"/>
            </a:pPr>
            <a:r>
              <a:rPr lang="en-US" sz="1200" dirty="0">
                <a:solidFill>
                  <a:srgbClr val="3C424C"/>
                </a:solidFill>
                <a:latin typeface="Calibri" pitchFamily="34" charset="0"/>
                <a:ea typeface="Calibri" pitchFamily="34" charset="-122"/>
                <a:cs typeface="Calibri" pitchFamily="34" charset="-120"/>
              </a:rPr>
              <a:t>12-lead within 10 minutes of patient contact and transmitted early — the single highest-value intervention you perform, and it is not a drug</a:t>
            </a:r>
            <a:endParaRPr lang="en-US" sz="1200" dirty="0"/>
          </a:p>
          <a:p>
            <a:pPr marL="203200" indent="-203200">
              <a:lnSpc>
                <a:spcPct val="102000"/>
              </a:lnSpc>
              <a:spcAft>
                <a:spcPts val="500"/>
              </a:spcAft>
              <a:buSzPct val="100000"/>
              <a:buChar char="▪"/>
            </a:pPr>
            <a:r>
              <a:rPr lang="en-US" sz="1200" dirty="0">
                <a:solidFill>
                  <a:srgbClr val="3C424C"/>
                </a:solidFill>
                <a:latin typeface="Calibri" pitchFamily="34" charset="0"/>
                <a:ea typeface="Calibri" pitchFamily="34" charset="-122"/>
                <a:cs typeface="Calibri" pitchFamily="34" charset="-120"/>
              </a:rPr>
              <a:t>Analgesia: fentanyl is generally preferred over morphine for its hemodynamic stability; treat pain, but remember opioids have never improved ACS outcomes</a:t>
            </a:r>
            <a:endParaRPr lang="en-US" sz="1200" dirty="0"/>
          </a:p>
          <a:p>
            <a:pPr marL="203200" indent="-203200">
              <a:lnSpc>
                <a:spcPct val="102000"/>
              </a:lnSpc>
              <a:spcAft>
                <a:spcPts val="500"/>
              </a:spcAft>
              <a:buSzPct val="100000"/>
              <a:buChar char="▪"/>
            </a:pPr>
            <a:r>
              <a:rPr lang="en-US" sz="1200" dirty="0">
                <a:solidFill>
                  <a:srgbClr val="3C424C"/>
                </a:solidFill>
                <a:latin typeface="Calibri" pitchFamily="34" charset="0"/>
                <a:ea typeface="Calibri" pitchFamily="34" charset="-122"/>
                <a:cs typeface="Calibri" pitchFamily="34" charset="-120"/>
              </a:rPr>
              <a:t>Oxygen only if SpO₂ is below target — routine oxygen in the normoxic MI patient is associated with harm</a:t>
            </a:r>
            <a:endParaRPr lang="en-US" sz="1200" dirty="0"/>
          </a:p>
          <a:p>
            <a:pPr marL="203200" indent="-203200">
              <a:lnSpc>
                <a:spcPct val="102000"/>
              </a:lnSpc>
              <a:spcAft>
                <a:spcPts val="500"/>
              </a:spcAft>
              <a:buSzPct val="100000"/>
              <a:buChar char="▪"/>
            </a:pPr>
            <a:r>
              <a:rPr lang="en-US" sz="1200" dirty="0">
                <a:solidFill>
                  <a:srgbClr val="3C424C"/>
                </a:solidFill>
                <a:latin typeface="Calibri" pitchFamily="34" charset="0"/>
                <a:ea typeface="Calibri" pitchFamily="34" charset="-122"/>
                <a:cs typeface="Calibri" pitchFamily="34" charset="-120"/>
              </a:rPr>
              <a:t>Antiplatelet loading (clopidogrel, ticagrelor) and heparin are receiving-facility or specialized-protocol decisions in most systems</a:t>
            </a:r>
            <a:endParaRPr lang="en-US" sz="1200" dirty="0"/>
          </a:p>
        </p:txBody>
      </p:sp>
      <p:sp>
        <p:nvSpPr>
          <p:cNvPr id="15" name="Text 13"/>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8A8F98"/>
                </a:solidFill>
                <a:latin typeface="Calibri" pitchFamily="34" charset="0"/>
                <a:ea typeface="Calibri" pitchFamily="34" charset="-122"/>
                <a:cs typeface="Calibri" pitchFamily="34" charset="-120"/>
              </a:rPr>
              <a:t>Doses shown are common adult teaching values — always follow your local protocol and medical direction.</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3A0A12"/>
        </a:solidFill>
        <a:effectLst/>
      </p:bgPr>
    </p:bg>
    <p:spTree>
      <p:nvGrpSpPr>
        <p:cNvPr id="1" name=""/>
        <p:cNvGrpSpPr/>
        <p:nvPr/>
      </p:nvGrpSpPr>
      <p:grpSpPr>
        <a:xfrm>
          <a:off x="0" y="0"/>
          <a:ext cx="0" cy="0"/>
          <a:chOff x="0" y="0"/>
          <a:chExt cx="0" cy="0"/>
        </a:xfrm>
      </p:grpSpPr>
      <p:sp>
        <p:nvSpPr>
          <p:cNvPr id="2" name="Shape 0"/>
          <p:cNvSpPr/>
          <p:nvPr/>
        </p:nvSpPr>
        <p:spPr>
          <a:xfrm>
            <a:off x="548640" y="384048"/>
            <a:ext cx="1797710" cy="237744"/>
          </a:xfrm>
          <a:prstGeom prst="roundRect">
            <a:avLst>
              <a:gd name="adj" fmla="val 50000"/>
            </a:avLst>
          </a:prstGeom>
          <a:solidFill>
            <a:srgbClr val="B87317"/>
          </a:solidFill>
          <a:ln/>
        </p:spPr>
        <p:txBody>
          <a:bodyPr/>
          <a:lstStyle/>
          <a:p>
            <a:endParaRPr lang="en-US"/>
          </a:p>
        </p:txBody>
      </p:sp>
      <p:sp>
        <p:nvSpPr>
          <p:cNvPr id="3" name="Text 1"/>
          <p:cNvSpPr txBox="1"/>
          <p:nvPr/>
        </p:nvSpPr>
        <p:spPr>
          <a:xfrm>
            <a:off x="548640" y="384048"/>
            <a:ext cx="1797710" cy="237744"/>
          </a:xfrm>
          <a:prstGeom prst="rect">
            <a:avLst/>
          </a:prstGeom>
          <a:noFill/>
          <a:ln/>
        </p:spPr>
        <p:txBody>
          <a:bodyPr wrap="square" lIns="0" tIns="0" rIns="0" bIns="0" rtlCol="0" anchor="ctr"/>
          <a:lstStyle/>
          <a:p>
            <a:pPr marL="0" indent="0" algn="ctr">
              <a:buNone/>
            </a:pPr>
            <a:r>
              <a:rPr lang="en-US" sz="950" b="1" kern="0" spc="80" dirty="0">
                <a:solidFill>
                  <a:srgbClr val="2A1500"/>
                </a:solidFill>
                <a:latin typeface="Calibri" pitchFamily="34" charset="0"/>
                <a:ea typeface="Calibri" pitchFamily="34" charset="-122"/>
                <a:cs typeface="Calibri" pitchFamily="34" charset="-120"/>
              </a:rPr>
              <a:t>HIGH-RISK PITFALL</a:t>
            </a:r>
            <a:endParaRPr lang="en-US" sz="950" dirty="0"/>
          </a:p>
        </p:txBody>
      </p:sp>
      <p:sp>
        <p:nvSpPr>
          <p:cNvPr id="4" name="Text 2"/>
          <p:cNvSpPr txBox="1"/>
          <p:nvPr/>
        </p:nvSpPr>
        <p:spPr>
          <a:xfrm>
            <a:off x="548640" y="786384"/>
            <a:ext cx="11094415" cy="713232"/>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Nitroglycerin: four ways it goes wrong</a:t>
            </a:r>
            <a:endParaRPr lang="en-US" sz="2800" dirty="0"/>
          </a:p>
        </p:txBody>
      </p:sp>
      <p:sp>
        <p:nvSpPr>
          <p:cNvPr id="5" name="Shape 3"/>
          <p:cNvSpPr/>
          <p:nvPr/>
        </p:nvSpPr>
        <p:spPr>
          <a:xfrm>
            <a:off x="548640" y="1691640"/>
            <a:ext cx="5341468" cy="1874520"/>
          </a:xfrm>
          <a:prstGeom prst="roundRect">
            <a:avLst>
              <a:gd name="adj" fmla="val 3902"/>
            </a:avLst>
          </a:prstGeom>
          <a:solidFill>
            <a:srgbClr val="4E1019"/>
          </a:solidFill>
          <a:ln/>
        </p:spPr>
        <p:txBody>
          <a:bodyPr/>
          <a:lstStyle/>
          <a:p>
            <a:endParaRPr lang="en-US"/>
          </a:p>
        </p:txBody>
      </p:sp>
      <p:sp>
        <p:nvSpPr>
          <p:cNvPr id="6" name="Shape 4"/>
          <p:cNvSpPr/>
          <p:nvPr/>
        </p:nvSpPr>
        <p:spPr>
          <a:xfrm>
            <a:off x="777240" y="1892808"/>
            <a:ext cx="329184" cy="329184"/>
          </a:xfrm>
          <a:prstGeom prst="ellipse">
            <a:avLst/>
          </a:prstGeom>
          <a:solidFill>
            <a:srgbClr val="B87317"/>
          </a:solidFill>
          <a:ln/>
        </p:spPr>
        <p:txBody>
          <a:bodyPr/>
          <a:lstStyle/>
          <a:p>
            <a:endParaRPr lang="en-US"/>
          </a:p>
        </p:txBody>
      </p:sp>
      <p:sp>
        <p:nvSpPr>
          <p:cNvPr id="7" name="Text 5"/>
          <p:cNvSpPr txBox="1"/>
          <p:nvPr/>
        </p:nvSpPr>
        <p:spPr>
          <a:xfrm>
            <a:off x="777240" y="1892808"/>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1</a:t>
            </a:r>
            <a:endParaRPr lang="en-US" sz="1300" dirty="0"/>
          </a:p>
        </p:txBody>
      </p:sp>
      <p:sp>
        <p:nvSpPr>
          <p:cNvPr id="8" name="Text 6"/>
          <p:cNvSpPr txBox="1"/>
          <p:nvPr/>
        </p:nvSpPr>
        <p:spPr>
          <a:xfrm>
            <a:off x="1207008" y="1874520"/>
            <a:ext cx="4472788" cy="365760"/>
          </a:xfrm>
          <a:prstGeom prst="rect">
            <a:avLst/>
          </a:prstGeom>
          <a:noFill/>
          <a:ln/>
        </p:spPr>
        <p:txBody>
          <a:bodyPr wrap="square" lIns="0" tIns="0" rIns="0" bIns="0" rtlCol="0" anchor="ctr"/>
          <a:lstStyle/>
          <a:p>
            <a:pPr marL="0" indent="0">
              <a:buNone/>
            </a:pPr>
            <a:r>
              <a:rPr lang="en-US" sz="1450" b="1" dirty="0">
                <a:solidFill>
                  <a:srgbClr val="FFD98A"/>
                </a:solidFill>
                <a:latin typeface="Calibri" pitchFamily="34" charset="0"/>
                <a:ea typeface="Calibri" pitchFamily="34" charset="-122"/>
                <a:cs typeface="Calibri" pitchFamily="34" charset="-120"/>
              </a:rPr>
              <a:t>PDE5 inhibitors on board</a:t>
            </a:r>
            <a:endParaRPr lang="en-US" sz="1450" dirty="0"/>
          </a:p>
        </p:txBody>
      </p:sp>
      <p:sp>
        <p:nvSpPr>
          <p:cNvPr id="9" name="Text 7"/>
          <p:cNvSpPr txBox="1"/>
          <p:nvPr/>
        </p:nvSpPr>
        <p:spPr>
          <a:xfrm>
            <a:off x="777240" y="2313432"/>
            <a:ext cx="4884268" cy="1097280"/>
          </a:xfrm>
          <a:prstGeom prst="rect">
            <a:avLst/>
          </a:prstGeom>
          <a:noFill/>
          <a:ln/>
        </p:spPr>
        <p:txBody>
          <a:bodyPr wrap="square" lIns="0" tIns="0" rIns="0" bIns="0" rtlCol="0" anchor="t"/>
          <a:lstStyle/>
          <a:p>
            <a:pPr marL="0" indent="0">
              <a:lnSpc>
                <a:spcPct val="103000"/>
              </a:lnSpc>
              <a:buNone/>
            </a:pPr>
            <a:r>
              <a:rPr lang="en-US" sz="1150" dirty="0">
                <a:solidFill>
                  <a:srgbClr val="F0DDE0"/>
                </a:solidFill>
                <a:latin typeface="Calibri" pitchFamily="34" charset="0"/>
                <a:ea typeface="Calibri" pitchFamily="34" charset="-122"/>
                <a:cs typeface="Calibri" pitchFamily="34" charset="-120"/>
              </a:rPr>
              <a:t>Sildenafil (Viagra), vardenafil (Levitra): avoid nitrates within 24 hours. Tadalafil (Cialis): within 48 hours. Also used for pulmonary hypertension (Revatio, Adcirca) — this is not only an erectile-dysfunction question, and the patient may be a 45-year-old woman on tadalafil for PAH. Combined effect is profound, refractory hypotension. Ask everyone, privately, every time.</a:t>
            </a:r>
            <a:endParaRPr lang="en-US" sz="1150" dirty="0"/>
          </a:p>
        </p:txBody>
      </p:sp>
      <p:sp>
        <p:nvSpPr>
          <p:cNvPr id="10" name="Shape 8"/>
          <p:cNvSpPr/>
          <p:nvPr/>
        </p:nvSpPr>
        <p:spPr>
          <a:xfrm>
            <a:off x="6301588" y="1691640"/>
            <a:ext cx="5341468" cy="1874520"/>
          </a:xfrm>
          <a:prstGeom prst="roundRect">
            <a:avLst>
              <a:gd name="adj" fmla="val 3902"/>
            </a:avLst>
          </a:prstGeom>
          <a:solidFill>
            <a:srgbClr val="4E1019"/>
          </a:solidFill>
          <a:ln/>
        </p:spPr>
        <p:txBody>
          <a:bodyPr/>
          <a:lstStyle/>
          <a:p>
            <a:endParaRPr lang="en-US"/>
          </a:p>
        </p:txBody>
      </p:sp>
      <p:sp>
        <p:nvSpPr>
          <p:cNvPr id="11" name="Shape 9"/>
          <p:cNvSpPr/>
          <p:nvPr/>
        </p:nvSpPr>
        <p:spPr>
          <a:xfrm>
            <a:off x="6530188" y="1892808"/>
            <a:ext cx="329184" cy="329184"/>
          </a:xfrm>
          <a:prstGeom prst="ellipse">
            <a:avLst/>
          </a:prstGeom>
          <a:solidFill>
            <a:srgbClr val="B87317"/>
          </a:solidFill>
          <a:ln/>
        </p:spPr>
        <p:txBody>
          <a:bodyPr/>
          <a:lstStyle/>
          <a:p>
            <a:endParaRPr lang="en-US"/>
          </a:p>
        </p:txBody>
      </p:sp>
      <p:sp>
        <p:nvSpPr>
          <p:cNvPr id="12" name="Text 10"/>
          <p:cNvSpPr txBox="1"/>
          <p:nvPr/>
        </p:nvSpPr>
        <p:spPr>
          <a:xfrm>
            <a:off x="6530188" y="1892808"/>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2</a:t>
            </a:r>
            <a:endParaRPr lang="en-US" sz="1300" dirty="0"/>
          </a:p>
        </p:txBody>
      </p:sp>
      <p:sp>
        <p:nvSpPr>
          <p:cNvPr id="13" name="Text 11"/>
          <p:cNvSpPr txBox="1"/>
          <p:nvPr/>
        </p:nvSpPr>
        <p:spPr>
          <a:xfrm>
            <a:off x="6959956" y="1874520"/>
            <a:ext cx="4472788" cy="365760"/>
          </a:xfrm>
          <a:prstGeom prst="rect">
            <a:avLst/>
          </a:prstGeom>
          <a:noFill/>
          <a:ln/>
        </p:spPr>
        <p:txBody>
          <a:bodyPr wrap="square" lIns="0" tIns="0" rIns="0" bIns="0" rtlCol="0" anchor="ctr"/>
          <a:lstStyle/>
          <a:p>
            <a:pPr marL="0" indent="0">
              <a:buNone/>
            </a:pPr>
            <a:r>
              <a:rPr lang="en-US" sz="1450" b="1" dirty="0">
                <a:solidFill>
                  <a:srgbClr val="FFD98A"/>
                </a:solidFill>
                <a:latin typeface="Calibri" pitchFamily="34" charset="0"/>
                <a:ea typeface="Calibri" pitchFamily="34" charset="-122"/>
                <a:cs typeface="Calibri" pitchFamily="34" charset="-120"/>
              </a:rPr>
              <a:t>Right ventricular infarction</a:t>
            </a:r>
            <a:endParaRPr lang="en-US" sz="1450" dirty="0"/>
          </a:p>
        </p:txBody>
      </p:sp>
      <p:sp>
        <p:nvSpPr>
          <p:cNvPr id="14" name="Text 12"/>
          <p:cNvSpPr txBox="1"/>
          <p:nvPr/>
        </p:nvSpPr>
        <p:spPr>
          <a:xfrm>
            <a:off x="6530188" y="2313432"/>
            <a:ext cx="4884268" cy="1097280"/>
          </a:xfrm>
          <a:prstGeom prst="rect">
            <a:avLst/>
          </a:prstGeom>
          <a:noFill/>
          <a:ln/>
        </p:spPr>
        <p:txBody>
          <a:bodyPr wrap="square" lIns="0" tIns="0" rIns="0" bIns="0" rtlCol="0" anchor="t"/>
          <a:lstStyle/>
          <a:p>
            <a:pPr marL="0" indent="0">
              <a:lnSpc>
                <a:spcPct val="103000"/>
              </a:lnSpc>
              <a:buNone/>
            </a:pPr>
            <a:r>
              <a:rPr lang="en-US" sz="1150" dirty="0">
                <a:solidFill>
                  <a:srgbClr val="F0DDE0"/>
                </a:solidFill>
                <a:latin typeface="Calibri" pitchFamily="34" charset="0"/>
                <a:ea typeface="Calibri" pitchFamily="34" charset="-122"/>
                <a:cs typeface="Calibri" pitchFamily="34" charset="-120"/>
              </a:rPr>
              <a:t>Inferior MI (II, III, aVF) has RV involvement in a large minority of cases. That right ventricle is a passive conduit that needs preload to fill the left side. Nitro drops preload and the pressure falls off a cliff. Get a right-sided V4 before nitrates in any inferior MI.</a:t>
            </a:r>
            <a:endParaRPr lang="en-US" sz="1150" dirty="0"/>
          </a:p>
        </p:txBody>
      </p:sp>
      <p:sp>
        <p:nvSpPr>
          <p:cNvPr id="15" name="Shape 13"/>
          <p:cNvSpPr/>
          <p:nvPr/>
        </p:nvSpPr>
        <p:spPr>
          <a:xfrm>
            <a:off x="548640" y="3749040"/>
            <a:ext cx="5341468" cy="1874520"/>
          </a:xfrm>
          <a:prstGeom prst="roundRect">
            <a:avLst>
              <a:gd name="adj" fmla="val 3902"/>
            </a:avLst>
          </a:prstGeom>
          <a:solidFill>
            <a:srgbClr val="4E1019"/>
          </a:solidFill>
          <a:ln/>
        </p:spPr>
        <p:txBody>
          <a:bodyPr/>
          <a:lstStyle/>
          <a:p>
            <a:endParaRPr lang="en-US"/>
          </a:p>
        </p:txBody>
      </p:sp>
      <p:sp>
        <p:nvSpPr>
          <p:cNvPr id="16" name="Shape 14"/>
          <p:cNvSpPr/>
          <p:nvPr/>
        </p:nvSpPr>
        <p:spPr>
          <a:xfrm>
            <a:off x="777240" y="3950208"/>
            <a:ext cx="329184" cy="329184"/>
          </a:xfrm>
          <a:prstGeom prst="ellipse">
            <a:avLst/>
          </a:prstGeom>
          <a:solidFill>
            <a:srgbClr val="B87317"/>
          </a:solidFill>
          <a:ln/>
        </p:spPr>
        <p:txBody>
          <a:bodyPr/>
          <a:lstStyle/>
          <a:p>
            <a:endParaRPr lang="en-US"/>
          </a:p>
        </p:txBody>
      </p:sp>
      <p:sp>
        <p:nvSpPr>
          <p:cNvPr id="17" name="Text 15"/>
          <p:cNvSpPr txBox="1"/>
          <p:nvPr/>
        </p:nvSpPr>
        <p:spPr>
          <a:xfrm>
            <a:off x="777240" y="3950208"/>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3</a:t>
            </a:r>
            <a:endParaRPr lang="en-US" sz="1300" dirty="0"/>
          </a:p>
        </p:txBody>
      </p:sp>
      <p:sp>
        <p:nvSpPr>
          <p:cNvPr id="18" name="Text 16"/>
          <p:cNvSpPr txBox="1"/>
          <p:nvPr/>
        </p:nvSpPr>
        <p:spPr>
          <a:xfrm>
            <a:off x="1207008" y="3931920"/>
            <a:ext cx="4472788" cy="365760"/>
          </a:xfrm>
          <a:prstGeom prst="rect">
            <a:avLst/>
          </a:prstGeom>
          <a:noFill/>
          <a:ln/>
        </p:spPr>
        <p:txBody>
          <a:bodyPr wrap="square" lIns="0" tIns="0" rIns="0" bIns="0" rtlCol="0" anchor="ctr"/>
          <a:lstStyle/>
          <a:p>
            <a:pPr marL="0" indent="0">
              <a:buNone/>
            </a:pPr>
            <a:r>
              <a:rPr lang="en-US" sz="1450" b="1" dirty="0">
                <a:solidFill>
                  <a:srgbClr val="FFD98A"/>
                </a:solidFill>
                <a:latin typeface="Calibri" pitchFamily="34" charset="0"/>
                <a:ea typeface="Calibri" pitchFamily="34" charset="-122"/>
                <a:cs typeface="Calibri" pitchFamily="34" charset="-120"/>
              </a:rPr>
              <a:t>Borderline pressure or tachycardia</a:t>
            </a:r>
            <a:endParaRPr lang="en-US" sz="1450" dirty="0"/>
          </a:p>
        </p:txBody>
      </p:sp>
      <p:sp>
        <p:nvSpPr>
          <p:cNvPr id="19" name="Text 17"/>
          <p:cNvSpPr txBox="1"/>
          <p:nvPr/>
        </p:nvSpPr>
        <p:spPr>
          <a:xfrm>
            <a:off x="777240" y="4370832"/>
            <a:ext cx="4884268" cy="1097280"/>
          </a:xfrm>
          <a:prstGeom prst="rect">
            <a:avLst/>
          </a:prstGeom>
          <a:noFill/>
          <a:ln/>
        </p:spPr>
        <p:txBody>
          <a:bodyPr wrap="square" lIns="0" tIns="0" rIns="0" bIns="0" rtlCol="0" anchor="t"/>
          <a:lstStyle/>
          <a:p>
            <a:pPr marL="0" indent="0">
              <a:lnSpc>
                <a:spcPct val="103000"/>
              </a:lnSpc>
              <a:buNone/>
            </a:pPr>
            <a:r>
              <a:rPr lang="en-US" sz="1150" dirty="0">
                <a:solidFill>
                  <a:srgbClr val="F0DDE0"/>
                </a:solidFill>
                <a:latin typeface="Calibri" pitchFamily="34" charset="0"/>
                <a:ea typeface="Calibri" pitchFamily="34" charset="-122"/>
                <a:cs typeface="Calibri" pitchFamily="34" charset="-120"/>
              </a:rPr>
              <a:t>Most protocols set a floor around a systolic of 90–100 mmHg, and many add a heart rate window (roughly 50–100). Check a pressure between every dose, not just before the first one. Two IVs before nitro in the inferior MI patient is cheap insurance.</a:t>
            </a:r>
            <a:endParaRPr lang="en-US" sz="1150" dirty="0"/>
          </a:p>
        </p:txBody>
      </p:sp>
      <p:sp>
        <p:nvSpPr>
          <p:cNvPr id="20" name="Shape 18"/>
          <p:cNvSpPr/>
          <p:nvPr/>
        </p:nvSpPr>
        <p:spPr>
          <a:xfrm>
            <a:off x="6301588" y="3749040"/>
            <a:ext cx="5341468" cy="1874520"/>
          </a:xfrm>
          <a:prstGeom prst="roundRect">
            <a:avLst>
              <a:gd name="adj" fmla="val 3902"/>
            </a:avLst>
          </a:prstGeom>
          <a:solidFill>
            <a:srgbClr val="4E1019"/>
          </a:solidFill>
          <a:ln/>
        </p:spPr>
        <p:txBody>
          <a:bodyPr/>
          <a:lstStyle/>
          <a:p>
            <a:endParaRPr lang="en-US"/>
          </a:p>
        </p:txBody>
      </p:sp>
      <p:sp>
        <p:nvSpPr>
          <p:cNvPr id="21" name="Shape 19"/>
          <p:cNvSpPr/>
          <p:nvPr/>
        </p:nvSpPr>
        <p:spPr>
          <a:xfrm>
            <a:off x="6530188" y="3950208"/>
            <a:ext cx="329184" cy="329184"/>
          </a:xfrm>
          <a:prstGeom prst="ellipse">
            <a:avLst/>
          </a:prstGeom>
          <a:solidFill>
            <a:srgbClr val="B87317"/>
          </a:solidFill>
          <a:ln/>
        </p:spPr>
        <p:txBody>
          <a:bodyPr/>
          <a:lstStyle/>
          <a:p>
            <a:endParaRPr lang="en-US"/>
          </a:p>
        </p:txBody>
      </p:sp>
      <p:sp>
        <p:nvSpPr>
          <p:cNvPr id="22" name="Text 20"/>
          <p:cNvSpPr txBox="1"/>
          <p:nvPr/>
        </p:nvSpPr>
        <p:spPr>
          <a:xfrm>
            <a:off x="6530188" y="3950208"/>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4</a:t>
            </a:r>
            <a:endParaRPr lang="en-US" sz="1300" dirty="0"/>
          </a:p>
        </p:txBody>
      </p:sp>
      <p:sp>
        <p:nvSpPr>
          <p:cNvPr id="23" name="Text 21"/>
          <p:cNvSpPr txBox="1"/>
          <p:nvPr/>
        </p:nvSpPr>
        <p:spPr>
          <a:xfrm>
            <a:off x="6959956" y="3931920"/>
            <a:ext cx="4472788" cy="365760"/>
          </a:xfrm>
          <a:prstGeom prst="rect">
            <a:avLst/>
          </a:prstGeom>
          <a:noFill/>
          <a:ln/>
        </p:spPr>
        <p:txBody>
          <a:bodyPr wrap="square" lIns="0" tIns="0" rIns="0" bIns="0" rtlCol="0" anchor="ctr"/>
          <a:lstStyle/>
          <a:p>
            <a:pPr marL="0" indent="0">
              <a:buNone/>
            </a:pPr>
            <a:r>
              <a:rPr lang="en-US" sz="1450" b="1" dirty="0">
                <a:solidFill>
                  <a:srgbClr val="FFD98A"/>
                </a:solidFill>
                <a:latin typeface="Calibri" pitchFamily="34" charset="0"/>
                <a:ea typeface="Calibri" pitchFamily="34" charset="-122"/>
                <a:cs typeface="Calibri" pitchFamily="34" charset="-120"/>
              </a:rPr>
              <a:t>Preload-dependent anatomy</a:t>
            </a:r>
            <a:endParaRPr lang="en-US" sz="1450" dirty="0"/>
          </a:p>
        </p:txBody>
      </p:sp>
      <p:sp>
        <p:nvSpPr>
          <p:cNvPr id="24" name="Text 22"/>
          <p:cNvSpPr txBox="1"/>
          <p:nvPr/>
        </p:nvSpPr>
        <p:spPr>
          <a:xfrm>
            <a:off x="6530188" y="4370832"/>
            <a:ext cx="4884268" cy="1097280"/>
          </a:xfrm>
          <a:prstGeom prst="rect">
            <a:avLst/>
          </a:prstGeom>
          <a:noFill/>
          <a:ln/>
        </p:spPr>
        <p:txBody>
          <a:bodyPr wrap="square" lIns="0" tIns="0" rIns="0" bIns="0" rtlCol="0" anchor="t"/>
          <a:lstStyle/>
          <a:p>
            <a:pPr marL="0" indent="0">
              <a:lnSpc>
                <a:spcPct val="103000"/>
              </a:lnSpc>
              <a:buNone/>
            </a:pPr>
            <a:r>
              <a:rPr lang="en-US" sz="1150" dirty="0">
                <a:solidFill>
                  <a:srgbClr val="F0DDE0"/>
                </a:solidFill>
                <a:latin typeface="Calibri" pitchFamily="34" charset="0"/>
                <a:ea typeface="Calibri" pitchFamily="34" charset="-122"/>
                <a:cs typeface="Calibri" pitchFamily="34" charset="-120"/>
              </a:rPr>
              <a:t>Severe aortic stenosis and hypertrophic cardiomyopathy behave the same way — a fixed or dynamic outflow obstruction plus a sudden drop in filling equals syncope or arrest. A harsh systolic murmur is a reason to pause.</a:t>
            </a:r>
            <a:endParaRPr lang="en-US" sz="1150" dirty="0"/>
          </a:p>
        </p:txBody>
      </p:sp>
      <p:sp>
        <p:nvSpPr>
          <p:cNvPr id="25" name="Text 23"/>
          <p:cNvSpPr txBox="1"/>
          <p:nvPr/>
        </p:nvSpPr>
        <p:spPr>
          <a:xfrm>
            <a:off x="548640" y="5897880"/>
            <a:ext cx="11094415" cy="365760"/>
          </a:xfrm>
          <a:prstGeom prst="rect">
            <a:avLst/>
          </a:prstGeom>
          <a:noFill/>
          <a:ln/>
        </p:spPr>
        <p:txBody>
          <a:bodyPr wrap="square" lIns="0" tIns="0" rIns="0" bIns="0" rtlCol="0" anchor="ctr"/>
          <a:lstStyle/>
          <a:p>
            <a:pPr marL="0" indent="0">
              <a:buNone/>
            </a:pPr>
            <a:r>
              <a:rPr lang="en-US" sz="1300" b="1" i="1" dirty="0">
                <a:solidFill>
                  <a:srgbClr val="FFD98A"/>
                </a:solidFill>
                <a:latin typeface="Calibri" pitchFamily="34" charset="0"/>
                <a:ea typeface="Calibri" pitchFamily="34" charset="-122"/>
                <a:cs typeface="Calibri" pitchFamily="34" charset="-120"/>
              </a:rPr>
              <a:t>If the pressure drops after nitro: lay them flat, fluid bolus, and expect it to recover. If it doesn’t recover, think RV infarct or PDE5.</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THE ONE DRUG TO KNOW COLD</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Epinephrine: three doses, three concentrations, three problems</a:t>
            </a:r>
            <a:endParaRPr lang="en-US" sz="2900" dirty="0"/>
          </a:p>
        </p:txBody>
      </p:sp>
      <p:sp>
        <p:nvSpPr>
          <p:cNvPr id="4" name="Shape 2"/>
          <p:cNvSpPr/>
          <p:nvPr/>
        </p:nvSpPr>
        <p:spPr>
          <a:xfrm>
            <a:off x="548640" y="1325880"/>
            <a:ext cx="3545738" cy="3017520"/>
          </a:xfrm>
          <a:prstGeom prst="roundRect">
            <a:avLst>
              <a:gd name="adj" fmla="val 2424"/>
            </a:avLst>
          </a:prstGeom>
          <a:solidFill>
            <a:srgbClr val="F4F1F1"/>
          </a:solidFill>
          <a:ln/>
        </p:spPr>
        <p:txBody>
          <a:bodyPr/>
          <a:lstStyle/>
          <a:p>
            <a:endParaRPr lang="en-US"/>
          </a:p>
        </p:txBody>
      </p:sp>
      <p:sp>
        <p:nvSpPr>
          <p:cNvPr id="5" name="Shape 3"/>
          <p:cNvSpPr/>
          <p:nvPr/>
        </p:nvSpPr>
        <p:spPr>
          <a:xfrm>
            <a:off x="548640" y="1325880"/>
            <a:ext cx="3545738" cy="502920"/>
          </a:xfrm>
          <a:prstGeom prst="roundRect">
            <a:avLst>
              <a:gd name="adj" fmla="val 14545"/>
            </a:avLst>
          </a:prstGeom>
          <a:solidFill>
            <a:srgbClr val="19626F"/>
          </a:solidFill>
          <a:ln/>
        </p:spPr>
        <p:txBody>
          <a:bodyPr/>
          <a:lstStyle/>
          <a:p>
            <a:endParaRPr lang="en-US"/>
          </a:p>
        </p:txBody>
      </p:sp>
      <p:sp>
        <p:nvSpPr>
          <p:cNvPr id="6" name="Text 4"/>
          <p:cNvSpPr txBox="1"/>
          <p:nvPr/>
        </p:nvSpPr>
        <p:spPr>
          <a:xfrm>
            <a:off x="749808" y="1325880"/>
            <a:ext cx="3143402" cy="50292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Anaphylaxis</a:t>
            </a:r>
            <a:endParaRPr lang="en-US" sz="1500" dirty="0"/>
          </a:p>
        </p:txBody>
      </p:sp>
      <p:sp>
        <p:nvSpPr>
          <p:cNvPr id="7" name="Text 5"/>
          <p:cNvSpPr txBox="1"/>
          <p:nvPr/>
        </p:nvSpPr>
        <p:spPr>
          <a:xfrm>
            <a:off x="749808" y="1938528"/>
            <a:ext cx="3143402" cy="502920"/>
          </a:xfrm>
          <a:prstGeom prst="rect">
            <a:avLst/>
          </a:prstGeom>
          <a:noFill/>
          <a:ln/>
        </p:spPr>
        <p:txBody>
          <a:bodyPr wrap="square" lIns="0" tIns="0" rIns="0" bIns="0" rtlCol="0" anchor="ctr"/>
          <a:lstStyle/>
          <a:p>
            <a:pPr marL="0" indent="0">
              <a:buNone/>
            </a:pPr>
            <a:r>
              <a:rPr lang="en-US" sz="2500" b="1" dirty="0">
                <a:solidFill>
                  <a:srgbClr val="19626F"/>
                </a:solidFill>
                <a:latin typeface="Cambria" pitchFamily="34" charset="0"/>
                <a:ea typeface="Cambria" pitchFamily="34" charset="-122"/>
                <a:cs typeface="Cambria" pitchFamily="34" charset="-120"/>
              </a:rPr>
              <a:t>0.3 mg IM</a:t>
            </a:r>
            <a:endParaRPr lang="en-US" sz="2500" dirty="0"/>
          </a:p>
        </p:txBody>
      </p:sp>
      <p:sp>
        <p:nvSpPr>
          <p:cNvPr id="8" name="Text 6"/>
          <p:cNvSpPr txBox="1"/>
          <p:nvPr/>
        </p:nvSpPr>
        <p:spPr>
          <a:xfrm>
            <a:off x="749808" y="2450592"/>
            <a:ext cx="3143402" cy="274320"/>
          </a:xfrm>
          <a:prstGeom prst="rect">
            <a:avLst/>
          </a:prstGeom>
          <a:noFill/>
          <a:ln/>
        </p:spPr>
        <p:txBody>
          <a:bodyPr wrap="square" lIns="0" tIns="0" rIns="0" bIns="0" rtlCol="0" anchor="ctr"/>
          <a:lstStyle/>
          <a:p>
            <a:pPr marL="0" indent="0">
              <a:buNone/>
            </a:pPr>
            <a:r>
              <a:rPr lang="en-US" sz="1150" i="1" dirty="0">
                <a:solidFill>
                  <a:srgbClr val="5A6472"/>
                </a:solidFill>
                <a:latin typeface="Calibri" pitchFamily="34" charset="0"/>
                <a:ea typeface="Calibri" pitchFamily="34" charset="-122"/>
                <a:cs typeface="Calibri" pitchFamily="34" charset="-120"/>
              </a:rPr>
              <a:t>concentration 1 mg/mL</a:t>
            </a:r>
            <a:endParaRPr lang="en-US" sz="1150" dirty="0"/>
          </a:p>
        </p:txBody>
      </p:sp>
      <p:sp>
        <p:nvSpPr>
          <p:cNvPr id="9" name="Text 7"/>
          <p:cNvSpPr txBox="1"/>
          <p:nvPr/>
        </p:nvSpPr>
        <p:spPr>
          <a:xfrm>
            <a:off x="749808" y="2788920"/>
            <a:ext cx="3143402" cy="1463040"/>
          </a:xfrm>
          <a:prstGeom prst="rect">
            <a:avLst/>
          </a:prstGeom>
          <a:noFill/>
          <a:ln/>
        </p:spPr>
        <p:txBody>
          <a:bodyPr wrap="square" lIns="0" tIns="0" rIns="0" bIns="0" rtlCol="0" anchor="t"/>
          <a:lstStyle/>
          <a:p>
            <a:pPr marL="0" indent="0">
              <a:lnSpc>
                <a:spcPct val="103000"/>
              </a:lnSpc>
              <a:buNone/>
            </a:pPr>
            <a:r>
              <a:rPr lang="en-US" sz="1200" dirty="0">
                <a:solidFill>
                  <a:srgbClr val="3C424C"/>
                </a:solidFill>
                <a:latin typeface="Calibri" pitchFamily="34" charset="0"/>
                <a:ea typeface="Calibri" pitchFamily="34" charset="-122"/>
                <a:cs typeface="Calibri" pitchFamily="34" charset="-120"/>
              </a:rPr>
              <a:t>Lateral thigh, repeat every 5–15 min as needed. Pediatric 0.01 mg/kg, max 0.3–0.5 mg. Auto-injectors: 0.3 mg adult / 0.15 mg pediatric.</a:t>
            </a:r>
            <a:endParaRPr lang="en-US" sz="1200" dirty="0"/>
          </a:p>
        </p:txBody>
      </p:sp>
      <p:sp>
        <p:nvSpPr>
          <p:cNvPr id="10" name="Shape 8"/>
          <p:cNvSpPr/>
          <p:nvPr/>
        </p:nvSpPr>
        <p:spPr>
          <a:xfrm>
            <a:off x="4322978" y="1325880"/>
            <a:ext cx="3545738" cy="3017520"/>
          </a:xfrm>
          <a:prstGeom prst="roundRect">
            <a:avLst>
              <a:gd name="adj" fmla="val 2424"/>
            </a:avLst>
          </a:prstGeom>
          <a:solidFill>
            <a:srgbClr val="F4F1F1"/>
          </a:solidFill>
          <a:ln/>
        </p:spPr>
        <p:txBody>
          <a:bodyPr/>
          <a:lstStyle/>
          <a:p>
            <a:endParaRPr lang="en-US"/>
          </a:p>
        </p:txBody>
      </p:sp>
      <p:sp>
        <p:nvSpPr>
          <p:cNvPr id="11" name="Shape 9"/>
          <p:cNvSpPr/>
          <p:nvPr/>
        </p:nvSpPr>
        <p:spPr>
          <a:xfrm>
            <a:off x="4322978" y="1325880"/>
            <a:ext cx="3545738" cy="502920"/>
          </a:xfrm>
          <a:prstGeom prst="roundRect">
            <a:avLst>
              <a:gd name="adj" fmla="val 14545"/>
            </a:avLst>
          </a:prstGeom>
          <a:solidFill>
            <a:srgbClr val="990011"/>
          </a:solidFill>
          <a:ln/>
        </p:spPr>
        <p:txBody>
          <a:bodyPr/>
          <a:lstStyle/>
          <a:p>
            <a:endParaRPr lang="en-US"/>
          </a:p>
        </p:txBody>
      </p:sp>
      <p:sp>
        <p:nvSpPr>
          <p:cNvPr id="12" name="Text 10"/>
          <p:cNvSpPr txBox="1"/>
          <p:nvPr/>
        </p:nvSpPr>
        <p:spPr>
          <a:xfrm>
            <a:off x="4524146" y="1325880"/>
            <a:ext cx="3143402" cy="50292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Cardiac arrest</a:t>
            </a:r>
            <a:endParaRPr lang="en-US" sz="1500" dirty="0"/>
          </a:p>
        </p:txBody>
      </p:sp>
      <p:sp>
        <p:nvSpPr>
          <p:cNvPr id="13" name="Text 11"/>
          <p:cNvSpPr txBox="1"/>
          <p:nvPr/>
        </p:nvSpPr>
        <p:spPr>
          <a:xfrm>
            <a:off x="4524146" y="1938528"/>
            <a:ext cx="3143402" cy="502920"/>
          </a:xfrm>
          <a:prstGeom prst="rect">
            <a:avLst/>
          </a:prstGeom>
          <a:noFill/>
          <a:ln/>
        </p:spPr>
        <p:txBody>
          <a:bodyPr wrap="square" lIns="0" tIns="0" rIns="0" bIns="0" rtlCol="0" anchor="ctr"/>
          <a:lstStyle/>
          <a:p>
            <a:pPr marL="0" indent="0">
              <a:buNone/>
            </a:pPr>
            <a:r>
              <a:rPr lang="en-US" sz="2500" b="1" dirty="0">
                <a:solidFill>
                  <a:srgbClr val="990011"/>
                </a:solidFill>
                <a:latin typeface="Cambria" pitchFamily="34" charset="0"/>
                <a:ea typeface="Cambria" pitchFamily="34" charset="-122"/>
                <a:cs typeface="Cambria" pitchFamily="34" charset="-120"/>
              </a:rPr>
              <a:t>1 mg IV/IO</a:t>
            </a:r>
            <a:endParaRPr lang="en-US" sz="2500" dirty="0"/>
          </a:p>
        </p:txBody>
      </p:sp>
      <p:sp>
        <p:nvSpPr>
          <p:cNvPr id="14" name="Text 12"/>
          <p:cNvSpPr txBox="1"/>
          <p:nvPr/>
        </p:nvSpPr>
        <p:spPr>
          <a:xfrm>
            <a:off x="4524146" y="2450592"/>
            <a:ext cx="3143402" cy="274320"/>
          </a:xfrm>
          <a:prstGeom prst="rect">
            <a:avLst/>
          </a:prstGeom>
          <a:noFill/>
          <a:ln/>
        </p:spPr>
        <p:txBody>
          <a:bodyPr wrap="square" lIns="0" tIns="0" rIns="0" bIns="0" rtlCol="0" anchor="ctr"/>
          <a:lstStyle/>
          <a:p>
            <a:pPr marL="0" indent="0">
              <a:buNone/>
            </a:pPr>
            <a:r>
              <a:rPr lang="en-US" sz="1150" i="1" dirty="0">
                <a:solidFill>
                  <a:srgbClr val="5A6472"/>
                </a:solidFill>
                <a:latin typeface="Calibri" pitchFamily="34" charset="0"/>
                <a:ea typeface="Calibri" pitchFamily="34" charset="-122"/>
                <a:cs typeface="Calibri" pitchFamily="34" charset="-120"/>
              </a:rPr>
              <a:t>concentration 0.1 mg/mL</a:t>
            </a:r>
            <a:endParaRPr lang="en-US" sz="1150" dirty="0"/>
          </a:p>
        </p:txBody>
      </p:sp>
      <p:sp>
        <p:nvSpPr>
          <p:cNvPr id="15" name="Text 13"/>
          <p:cNvSpPr txBox="1"/>
          <p:nvPr/>
        </p:nvSpPr>
        <p:spPr>
          <a:xfrm>
            <a:off x="4524146" y="2788920"/>
            <a:ext cx="3143402" cy="1463040"/>
          </a:xfrm>
          <a:prstGeom prst="rect">
            <a:avLst/>
          </a:prstGeom>
          <a:noFill/>
          <a:ln/>
        </p:spPr>
        <p:txBody>
          <a:bodyPr wrap="square" lIns="0" tIns="0" rIns="0" bIns="0" rtlCol="0" anchor="t"/>
          <a:lstStyle/>
          <a:p>
            <a:pPr marL="0" indent="0">
              <a:lnSpc>
                <a:spcPct val="103000"/>
              </a:lnSpc>
              <a:buNone/>
            </a:pPr>
            <a:r>
              <a:rPr lang="en-US" sz="1200" dirty="0">
                <a:solidFill>
                  <a:srgbClr val="3C424C"/>
                </a:solidFill>
                <a:latin typeface="Calibri" pitchFamily="34" charset="0"/>
                <a:ea typeface="Calibri" pitchFamily="34" charset="-122"/>
                <a:cs typeface="Calibri" pitchFamily="34" charset="-120"/>
              </a:rPr>
              <a:t>Every 3–5 minutes. In shockable rhythms the 2025 guidance is to give epinephrine after initial defibrillation attempts have failed; in non-shockable rhythms give it as early as possible.</a:t>
            </a:r>
            <a:endParaRPr lang="en-US" sz="1200" dirty="0"/>
          </a:p>
        </p:txBody>
      </p:sp>
      <p:sp>
        <p:nvSpPr>
          <p:cNvPr id="16" name="Shape 14"/>
          <p:cNvSpPr/>
          <p:nvPr/>
        </p:nvSpPr>
        <p:spPr>
          <a:xfrm>
            <a:off x="8097317" y="1325880"/>
            <a:ext cx="3545738" cy="3017520"/>
          </a:xfrm>
          <a:prstGeom prst="roundRect">
            <a:avLst>
              <a:gd name="adj" fmla="val 2424"/>
            </a:avLst>
          </a:prstGeom>
          <a:solidFill>
            <a:srgbClr val="F4F1F1"/>
          </a:solidFill>
          <a:ln/>
        </p:spPr>
        <p:txBody>
          <a:bodyPr/>
          <a:lstStyle/>
          <a:p>
            <a:endParaRPr lang="en-US"/>
          </a:p>
        </p:txBody>
      </p:sp>
      <p:sp>
        <p:nvSpPr>
          <p:cNvPr id="17" name="Shape 15"/>
          <p:cNvSpPr/>
          <p:nvPr/>
        </p:nvSpPr>
        <p:spPr>
          <a:xfrm>
            <a:off x="8097317" y="1325880"/>
            <a:ext cx="3545738" cy="502920"/>
          </a:xfrm>
          <a:prstGeom prst="roundRect">
            <a:avLst>
              <a:gd name="adj" fmla="val 14545"/>
            </a:avLst>
          </a:prstGeom>
          <a:solidFill>
            <a:srgbClr val="2F3C7E"/>
          </a:solidFill>
          <a:ln/>
        </p:spPr>
        <p:txBody>
          <a:bodyPr/>
          <a:lstStyle/>
          <a:p>
            <a:endParaRPr lang="en-US"/>
          </a:p>
        </p:txBody>
      </p:sp>
      <p:sp>
        <p:nvSpPr>
          <p:cNvPr id="18" name="Text 16"/>
          <p:cNvSpPr txBox="1"/>
          <p:nvPr/>
        </p:nvSpPr>
        <p:spPr>
          <a:xfrm>
            <a:off x="8298485" y="1325880"/>
            <a:ext cx="3143402" cy="50292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Shock / peri-arrest</a:t>
            </a:r>
            <a:endParaRPr lang="en-US" sz="1500" dirty="0"/>
          </a:p>
        </p:txBody>
      </p:sp>
      <p:sp>
        <p:nvSpPr>
          <p:cNvPr id="19" name="Text 17"/>
          <p:cNvSpPr txBox="1"/>
          <p:nvPr/>
        </p:nvSpPr>
        <p:spPr>
          <a:xfrm>
            <a:off x="8298485" y="1938528"/>
            <a:ext cx="3143402" cy="502920"/>
          </a:xfrm>
          <a:prstGeom prst="rect">
            <a:avLst/>
          </a:prstGeom>
          <a:noFill/>
          <a:ln/>
        </p:spPr>
        <p:txBody>
          <a:bodyPr wrap="square" lIns="0" tIns="0" rIns="0" bIns="0" rtlCol="0" anchor="ctr"/>
          <a:lstStyle/>
          <a:p>
            <a:pPr marL="0" indent="0">
              <a:buNone/>
            </a:pPr>
            <a:r>
              <a:rPr lang="en-US" sz="2500" b="1" dirty="0">
                <a:solidFill>
                  <a:srgbClr val="2F3C7E"/>
                </a:solidFill>
                <a:latin typeface="Cambria" pitchFamily="34" charset="0"/>
                <a:ea typeface="Cambria" pitchFamily="34" charset="-122"/>
                <a:cs typeface="Cambria" pitchFamily="34" charset="-120"/>
              </a:rPr>
              <a:t>5–20 mcg push</a:t>
            </a:r>
            <a:endParaRPr lang="en-US" sz="2500" dirty="0"/>
          </a:p>
        </p:txBody>
      </p:sp>
      <p:sp>
        <p:nvSpPr>
          <p:cNvPr id="20" name="Text 18"/>
          <p:cNvSpPr txBox="1"/>
          <p:nvPr/>
        </p:nvSpPr>
        <p:spPr>
          <a:xfrm>
            <a:off x="8298485" y="2450592"/>
            <a:ext cx="3143402" cy="274320"/>
          </a:xfrm>
          <a:prstGeom prst="rect">
            <a:avLst/>
          </a:prstGeom>
          <a:noFill/>
          <a:ln/>
        </p:spPr>
        <p:txBody>
          <a:bodyPr wrap="square" lIns="0" tIns="0" rIns="0" bIns="0" rtlCol="0" anchor="ctr"/>
          <a:lstStyle/>
          <a:p>
            <a:pPr marL="0" indent="0">
              <a:buNone/>
            </a:pPr>
            <a:r>
              <a:rPr lang="en-US" sz="1150" i="1" dirty="0">
                <a:solidFill>
                  <a:srgbClr val="5A6472"/>
                </a:solidFill>
                <a:latin typeface="Calibri" pitchFamily="34" charset="0"/>
                <a:ea typeface="Calibri" pitchFamily="34" charset="-122"/>
                <a:cs typeface="Calibri" pitchFamily="34" charset="-120"/>
              </a:rPr>
              <a:t>concentration 10 mcg/mL</a:t>
            </a:r>
            <a:endParaRPr lang="en-US" sz="1150" dirty="0"/>
          </a:p>
        </p:txBody>
      </p:sp>
      <p:sp>
        <p:nvSpPr>
          <p:cNvPr id="21" name="Text 19"/>
          <p:cNvSpPr txBox="1"/>
          <p:nvPr/>
        </p:nvSpPr>
        <p:spPr>
          <a:xfrm>
            <a:off x="8298485" y="2788920"/>
            <a:ext cx="3143402" cy="1463040"/>
          </a:xfrm>
          <a:prstGeom prst="rect">
            <a:avLst/>
          </a:prstGeom>
          <a:noFill/>
          <a:ln/>
        </p:spPr>
        <p:txBody>
          <a:bodyPr wrap="square" lIns="0" tIns="0" rIns="0" bIns="0" rtlCol="0" anchor="t"/>
          <a:lstStyle/>
          <a:p>
            <a:pPr marL="0" indent="0">
              <a:lnSpc>
                <a:spcPct val="103000"/>
              </a:lnSpc>
              <a:buNone/>
            </a:pPr>
            <a:r>
              <a:rPr lang="en-US" sz="1200" dirty="0">
                <a:solidFill>
                  <a:srgbClr val="3C424C"/>
                </a:solidFill>
                <a:latin typeface="Calibri" pitchFamily="34" charset="0"/>
                <a:ea typeface="Calibri" pitchFamily="34" charset="-122"/>
                <a:cs typeface="Calibri" pitchFamily="34" charset="-120"/>
              </a:rPr>
              <a:t>Push-dose or infusion (commonly 2–10 mcg/min, titrated). Bridges the hypotensive patient while you fix the cause. Requires a labeled syringe and a monitored patient.</a:t>
            </a:r>
            <a:endParaRPr lang="en-US" sz="1200" dirty="0"/>
          </a:p>
        </p:txBody>
      </p:sp>
      <p:sp>
        <p:nvSpPr>
          <p:cNvPr id="22" name="Shape 20"/>
          <p:cNvSpPr/>
          <p:nvPr/>
        </p:nvSpPr>
        <p:spPr>
          <a:xfrm>
            <a:off x="548640" y="4663440"/>
            <a:ext cx="11094415" cy="1280160"/>
          </a:xfrm>
          <a:prstGeom prst="roundRect">
            <a:avLst>
              <a:gd name="adj" fmla="val 5714"/>
            </a:avLst>
          </a:prstGeom>
          <a:solidFill>
            <a:srgbClr val="3A0A12"/>
          </a:solidFill>
          <a:ln/>
        </p:spPr>
        <p:txBody>
          <a:bodyPr/>
          <a:lstStyle/>
          <a:p>
            <a:endParaRPr lang="en-US"/>
          </a:p>
        </p:txBody>
      </p:sp>
      <p:sp>
        <p:nvSpPr>
          <p:cNvPr id="23" name="Text 21"/>
          <p:cNvSpPr txBox="1"/>
          <p:nvPr/>
        </p:nvSpPr>
        <p:spPr>
          <a:xfrm>
            <a:off x="868680" y="4828032"/>
            <a:ext cx="10454335" cy="960120"/>
          </a:xfrm>
          <a:prstGeom prst="rect">
            <a:avLst/>
          </a:prstGeom>
          <a:noFill/>
          <a:ln/>
        </p:spPr>
        <p:txBody>
          <a:bodyPr wrap="square" lIns="0" tIns="0" rIns="0" bIns="0" rtlCol="0" anchor="ctr"/>
          <a:lstStyle/>
          <a:p>
            <a:pPr marL="0" indent="0">
              <a:lnSpc>
                <a:spcPct val="105000"/>
              </a:lnSpc>
              <a:buNone/>
            </a:pPr>
            <a:r>
              <a:rPr lang="en-US" sz="1500" b="1" dirty="0">
                <a:solidFill>
                  <a:srgbClr val="FFD98A"/>
                </a:solidFill>
                <a:latin typeface="Calibri" pitchFamily="34" charset="0"/>
                <a:ea typeface="Calibri" pitchFamily="34" charset="-122"/>
                <a:cs typeface="Calibri" pitchFamily="34" charset="-120"/>
              </a:rPr>
              <a:t>The pitfall: a patient on a beta blocker may not respond to your epinephrine. If anaphylaxis or bradycardia is refractory and the med list has metoprolol, atenolol or carvedilol on it — glucagon is the antidote that bypasses the blocked receptor.</a:t>
            </a:r>
            <a:endParaRPr lang="en-US" sz="1500" dirty="0"/>
          </a:p>
        </p:txBody>
      </p:sp>
      <p:sp>
        <p:nvSpPr>
          <p:cNvPr id="24" name="Text 22"/>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9A8A8A"/>
                </a:solidFill>
                <a:latin typeface="Calibri" pitchFamily="34" charset="0"/>
                <a:ea typeface="Calibri" pitchFamily="34" charset="-122"/>
                <a:cs typeface="Calibri" pitchFamily="34" charset="-120"/>
              </a:rPr>
              <a:t>Doses shown are common adult teaching values — always follow your local protocol and medical direction.</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ALLERGIC EMERGENCIES</a:t>
            </a:r>
            <a:endParaRPr lang="en-US" sz="1050" dirty="0"/>
          </a:p>
        </p:txBody>
      </p:sp>
      <p:sp>
        <p:nvSpPr>
          <p:cNvPr id="3" name="Text 1"/>
          <p:cNvSpPr txBox="1"/>
          <p:nvPr/>
        </p:nvSpPr>
        <p:spPr>
          <a:xfrm>
            <a:off x="548640" y="384048"/>
            <a:ext cx="92656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Anaphylaxis: epinephrine is the treatment</a:t>
            </a:r>
            <a:endParaRPr lang="en-US" sz="2900" dirty="0"/>
          </a:p>
        </p:txBody>
      </p:sp>
      <p:sp>
        <p:nvSpPr>
          <p:cNvPr id="4" name="Shape 2"/>
          <p:cNvSpPr/>
          <p:nvPr/>
        </p:nvSpPr>
        <p:spPr>
          <a:xfrm>
            <a:off x="10652760" y="475488"/>
            <a:ext cx="1080821" cy="237744"/>
          </a:xfrm>
          <a:prstGeom prst="roundRect">
            <a:avLst>
              <a:gd name="adj" fmla="val 50000"/>
            </a:avLst>
          </a:prstGeom>
          <a:solidFill>
            <a:srgbClr val="19626F"/>
          </a:solidFill>
          <a:ln/>
        </p:spPr>
        <p:txBody>
          <a:bodyPr/>
          <a:lstStyle/>
          <a:p>
            <a:endParaRPr lang="en-US"/>
          </a:p>
        </p:txBody>
      </p:sp>
      <p:sp>
        <p:nvSpPr>
          <p:cNvPr id="5" name="Text 3"/>
          <p:cNvSpPr txBox="1"/>
          <p:nvPr/>
        </p:nvSpPr>
        <p:spPr>
          <a:xfrm>
            <a:off x="10652760" y="475488"/>
            <a:ext cx="1080821"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BLS + ALS</a:t>
            </a:r>
            <a:endParaRPr lang="en-US" sz="95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3697732"/>
        </p:xfrm>
        <a:graphic>
          <a:graphicData uri="http://schemas.openxmlformats.org/drawingml/2006/table">
            <a:tbl>
              <a:tblPr/>
              <a:tblGrid>
                <a:gridCol w="192024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6705295">
                  <a:extLst>
                    <a:ext uri="{9D8B030D-6E8A-4147-A177-3AD203B41FA5}">
                      <a16:colId xmlns:a16="http://schemas.microsoft.com/office/drawing/2014/main" val="20002"/>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Drug</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Common adult dose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What it actually does</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40" b="1" dirty="0">
                          <a:solidFill>
                            <a:srgbClr val="15181E"/>
                          </a:solidFill>
                          <a:latin typeface="Calibri" pitchFamily="34" charset="0"/>
                          <a:ea typeface="Calibri" pitchFamily="34" charset="-122"/>
                          <a:cs typeface="Calibri" pitchFamily="34" charset="-120"/>
                        </a:rPr>
                        <a:t>Epinephrine</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0.3 mg IM (1 mg/mL), repeat q5–15 min</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The only agent that reverses the pathology: vasoconstricts, bronchodilates, and stabilizes mast cells. Delay in giving it is the strongest predictor of a bad outcome. There is no absolute contraindication in true anaphylaxis.</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40" b="1" dirty="0">
                          <a:solidFill>
                            <a:srgbClr val="15181E"/>
                          </a:solidFill>
                          <a:latin typeface="Calibri" pitchFamily="34" charset="0"/>
                          <a:ea typeface="Calibri" pitchFamily="34" charset="-122"/>
                          <a:cs typeface="Calibri" pitchFamily="34" charset="-120"/>
                        </a:rPr>
                        <a:t>IV fluids</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1–2 L crystalloid, titrated</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Massive capillary leak means these patients are profoundly volume depleted. Fluid is the second most important intervention, well ahead of any antihistamine.</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40" b="1" dirty="0">
                          <a:solidFill>
                            <a:srgbClr val="15181E"/>
                          </a:solidFill>
                          <a:latin typeface="Calibri" pitchFamily="34" charset="0"/>
                          <a:ea typeface="Calibri" pitchFamily="34" charset="-122"/>
                          <a:cs typeface="Calibri" pitchFamily="34" charset="-120"/>
                        </a:rPr>
                        <a:t>Diphenhydramine (H1)</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25–50 mg IV/IM</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Treats hives and itching. Does nothing for airway swelling or shock. Sedating — will muddy your neuro exam.</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40" b="1" dirty="0">
                          <a:solidFill>
                            <a:srgbClr val="15181E"/>
                          </a:solidFill>
                          <a:latin typeface="Calibri" pitchFamily="34" charset="0"/>
                          <a:ea typeface="Calibri" pitchFamily="34" charset="-122"/>
                          <a:cs typeface="Calibri" pitchFamily="34" charset="-120"/>
                        </a:rPr>
                        <a:t>Famotidine (H2)</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20 mg IV</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Adjunct for cutaneous symptoms; some evidence for added benefit with an H1 blocker. Not a rescue drug.</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40" b="1" dirty="0">
                          <a:solidFill>
                            <a:srgbClr val="15181E"/>
                          </a:solidFill>
                          <a:latin typeface="Calibri" pitchFamily="34" charset="0"/>
                          <a:ea typeface="Calibri" pitchFamily="34" charset="-122"/>
                          <a:cs typeface="Calibri" pitchFamily="34" charset="-120"/>
                        </a:rPr>
                        <a:t>Methylprednisolone</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125 mg IV</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Aimed at the biphasic reaction hours later. Onset is 4–6 hours — it does nothing for the patient in front of you right now.</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40" b="1" dirty="0">
                          <a:solidFill>
                            <a:srgbClr val="15181E"/>
                          </a:solidFill>
                          <a:latin typeface="Calibri" pitchFamily="34" charset="0"/>
                          <a:ea typeface="Calibri" pitchFamily="34" charset="-122"/>
                          <a:cs typeface="Calibri" pitchFamily="34" charset="-120"/>
                        </a:rPr>
                        <a:t>Albuterol</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2.5 mg neb</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For bronchospasm that persists after epinephrine. Does not touch upper airway edema.</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buNone/>
                      </a:pPr>
                      <a:r>
                        <a:rPr lang="en-US" sz="1140" b="1" dirty="0">
                          <a:solidFill>
                            <a:srgbClr val="15181E"/>
                          </a:solidFill>
                          <a:latin typeface="Calibri" pitchFamily="34" charset="0"/>
                          <a:ea typeface="Calibri" pitchFamily="34" charset="-122"/>
                          <a:cs typeface="Calibri" pitchFamily="34" charset="-120"/>
                        </a:rPr>
                        <a:t>Glucagon</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1–5 mg IV over 5 min</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40" dirty="0">
                          <a:solidFill>
                            <a:srgbClr val="3C424C"/>
                          </a:solidFill>
                          <a:latin typeface="Calibri" pitchFamily="34" charset="0"/>
                          <a:ea typeface="Calibri" pitchFamily="34" charset="-122"/>
                          <a:cs typeface="Calibri" pitchFamily="34" charset="-120"/>
                        </a:rPr>
                        <a:t>For the beta-blocked patient with refractory anaphylaxis — bypasses the blocked beta receptor via a separate pathway. Expect vomiting; protect the airway.</a:t>
                      </a:r>
                      <a:endParaRPr lang="en-US" sz="114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7"/>
                  </a:ext>
                </a:extLst>
              </a:tr>
            </a:tbl>
          </a:graphicData>
        </a:graphic>
      </p:graphicFrame>
      <p:sp>
        <p:nvSpPr>
          <p:cNvPr id="7" name="Text 4"/>
          <p:cNvSpPr txBox="1"/>
          <p:nvPr/>
        </p:nvSpPr>
        <p:spPr>
          <a:xfrm>
            <a:off x="548640" y="5440680"/>
            <a:ext cx="11094415" cy="457200"/>
          </a:xfrm>
          <a:prstGeom prst="rect">
            <a:avLst/>
          </a:prstGeom>
          <a:noFill/>
          <a:ln/>
        </p:spPr>
        <p:txBody>
          <a:bodyPr wrap="square" lIns="0" tIns="0" rIns="0" bIns="0" rtlCol="0" anchor="ctr"/>
          <a:lstStyle/>
          <a:p>
            <a:pPr marL="0" indent="0">
              <a:buNone/>
            </a:pPr>
            <a:r>
              <a:rPr lang="en-US" sz="1350" b="1" i="1" dirty="0">
                <a:solidFill>
                  <a:srgbClr val="990011"/>
                </a:solidFill>
                <a:latin typeface="Calibri" pitchFamily="34" charset="0"/>
                <a:ea typeface="Calibri" pitchFamily="34" charset="-122"/>
                <a:cs typeface="Calibri" pitchFamily="34" charset="-120"/>
              </a:rPr>
              <a:t>Biphasic reactions occur in a small but real fraction of patients — usually within 12 hours, occasionally up to 72. Every anaphylaxis patient is a transport, including the one who feels great after the auto-injector.</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RESPIRATORY</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Bronchospasm: asthma and COPD exacerbation</a:t>
            </a:r>
            <a:endParaRPr lang="en-US" sz="2900" dirty="0"/>
          </a:p>
        </p:txBody>
      </p:sp>
      <p:sp>
        <p:nvSpPr>
          <p:cNvPr id="4" name="Shape 2"/>
          <p:cNvSpPr/>
          <p:nvPr/>
        </p:nvSpPr>
        <p:spPr>
          <a:xfrm>
            <a:off x="10652760" y="475488"/>
            <a:ext cx="1080821" cy="237744"/>
          </a:xfrm>
          <a:prstGeom prst="roundRect">
            <a:avLst>
              <a:gd name="adj" fmla="val 50000"/>
            </a:avLst>
          </a:prstGeom>
          <a:solidFill>
            <a:srgbClr val="19626F"/>
          </a:solidFill>
          <a:ln/>
        </p:spPr>
        <p:txBody>
          <a:bodyPr/>
          <a:lstStyle/>
          <a:p>
            <a:endParaRPr lang="en-US"/>
          </a:p>
        </p:txBody>
      </p:sp>
      <p:sp>
        <p:nvSpPr>
          <p:cNvPr id="5" name="Text 3"/>
          <p:cNvSpPr txBox="1"/>
          <p:nvPr/>
        </p:nvSpPr>
        <p:spPr>
          <a:xfrm>
            <a:off x="10652760" y="475488"/>
            <a:ext cx="1080821"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BLS + ALS</a:t>
            </a:r>
            <a:endParaRPr lang="en-US" sz="950" dirty="0"/>
          </a:p>
        </p:txBody>
      </p:sp>
      <p:sp>
        <p:nvSpPr>
          <p:cNvPr id="6" name="Shape 4"/>
          <p:cNvSpPr/>
          <p:nvPr/>
        </p:nvSpPr>
        <p:spPr>
          <a:xfrm>
            <a:off x="548640" y="1325880"/>
            <a:ext cx="5364328" cy="2286000"/>
          </a:xfrm>
          <a:prstGeom prst="roundRect">
            <a:avLst>
              <a:gd name="adj" fmla="val 3200"/>
            </a:avLst>
          </a:prstGeom>
          <a:solidFill>
            <a:srgbClr val="F4F1F1"/>
          </a:solidFill>
          <a:ln/>
        </p:spPr>
        <p:txBody>
          <a:bodyPr/>
          <a:lstStyle/>
          <a:p>
            <a:endParaRPr lang="en-US"/>
          </a:p>
        </p:txBody>
      </p:sp>
      <p:sp>
        <p:nvSpPr>
          <p:cNvPr id="7" name="Text 5"/>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First line — beta-2 and anticholinergic</a:t>
            </a:r>
            <a:endParaRPr lang="en-US" sz="1400" dirty="0"/>
          </a:p>
        </p:txBody>
      </p:sp>
      <p:sp>
        <p:nvSpPr>
          <p:cNvPr id="8" name="Text 6"/>
          <p:cNvSpPr txBox="1"/>
          <p:nvPr/>
        </p:nvSpPr>
        <p:spPr>
          <a:xfrm>
            <a:off x="768096" y="1828800"/>
            <a:ext cx="4925416" cy="16367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Albuterol 2.5 mg nebulized, repeated or continuous. Beta-2 agonist: relaxes bronchial smooth muscle in 5–15 min.</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Ipratropium 0.5 mg nebulized, usually combined as DuoNeb. Anticholinergic: dries secretions and adds bronchodilation. Most useful in COPD and in severe asthma.</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Expect tremor, tachycardia and a falling serum potassium with repeated dosing.</a:t>
            </a:r>
            <a:endParaRPr lang="en-US" sz="1150" dirty="0"/>
          </a:p>
        </p:txBody>
      </p:sp>
      <p:sp>
        <p:nvSpPr>
          <p:cNvPr id="9" name="Shape 7"/>
          <p:cNvSpPr/>
          <p:nvPr/>
        </p:nvSpPr>
        <p:spPr>
          <a:xfrm>
            <a:off x="6278728" y="1325880"/>
            <a:ext cx="5364328" cy="2286000"/>
          </a:xfrm>
          <a:prstGeom prst="roundRect">
            <a:avLst>
              <a:gd name="adj" fmla="val 3200"/>
            </a:avLst>
          </a:prstGeom>
          <a:solidFill>
            <a:srgbClr val="EDEFF5"/>
          </a:solidFill>
          <a:ln/>
        </p:spPr>
        <p:txBody>
          <a:bodyPr/>
          <a:lstStyle/>
          <a:p>
            <a:endParaRPr lang="en-US"/>
          </a:p>
        </p:txBody>
      </p:sp>
      <p:sp>
        <p:nvSpPr>
          <p:cNvPr id="10" name="Text 8"/>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When first line isn’t working</a:t>
            </a:r>
            <a:endParaRPr lang="en-US" sz="1400" dirty="0"/>
          </a:p>
        </p:txBody>
      </p:sp>
      <p:sp>
        <p:nvSpPr>
          <p:cNvPr id="11" name="Text 9"/>
          <p:cNvSpPr txBox="1"/>
          <p:nvPr/>
        </p:nvSpPr>
        <p:spPr>
          <a:xfrm>
            <a:off x="6498184" y="1828800"/>
            <a:ext cx="4925416" cy="16367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Magnesium sulfate 2 g IV over 10–20 min: smooth muscle relaxant for severe asthma. Watch for hypotension and flushing.</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Epinephrine 0.3 mg IM: for the patient too tight to move air into a nebulizer, or when the picture may be anaphylaxis.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Steroids (methylprednisolone 125 mg IV / dexamethasone): give early — they take hours, so the clock starts now.</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CPAP: a drug delivery device and a work-of-breathing intervention at the same time.</a:t>
            </a:r>
            <a:endParaRPr lang="en-US" sz="1150" dirty="0"/>
          </a:p>
        </p:txBody>
      </p:sp>
      <p:sp>
        <p:nvSpPr>
          <p:cNvPr id="12" name="Shape 10"/>
          <p:cNvSpPr/>
          <p:nvPr/>
        </p:nvSpPr>
        <p:spPr>
          <a:xfrm>
            <a:off x="548640" y="3840480"/>
            <a:ext cx="11094415" cy="2103120"/>
          </a:xfrm>
          <a:prstGeom prst="roundRect">
            <a:avLst>
              <a:gd name="adj" fmla="val 3478"/>
            </a:avLst>
          </a:prstGeom>
          <a:solidFill>
            <a:srgbClr val="3A0A12"/>
          </a:solidFill>
          <a:ln/>
        </p:spPr>
        <p:txBody>
          <a:bodyPr/>
          <a:lstStyle/>
          <a:p>
            <a:endParaRPr lang="en-US"/>
          </a:p>
        </p:txBody>
      </p:sp>
      <p:sp>
        <p:nvSpPr>
          <p:cNvPr id="13" name="Text 11"/>
          <p:cNvSpPr txBox="1"/>
          <p:nvPr/>
        </p:nvSpPr>
        <p:spPr>
          <a:xfrm>
            <a:off x="868680" y="3977640"/>
            <a:ext cx="10454335" cy="320040"/>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The pitfalls</a:t>
            </a:r>
            <a:endParaRPr lang="en-US" sz="1400" dirty="0"/>
          </a:p>
        </p:txBody>
      </p:sp>
      <p:sp>
        <p:nvSpPr>
          <p:cNvPr id="14" name="Text 12"/>
          <p:cNvSpPr txBox="1"/>
          <p:nvPr/>
        </p:nvSpPr>
        <p:spPr>
          <a:xfrm>
            <a:off x="868680" y="4370832"/>
            <a:ext cx="10454335" cy="1463040"/>
          </a:xfrm>
          <a:prstGeom prst="rect">
            <a:avLst/>
          </a:prstGeom>
          <a:noFill/>
          <a:ln/>
        </p:spPr>
        <p:txBody>
          <a:bodyPr wrap="square" lIns="0" tIns="0" rIns="0" bIns="0" rtlCol="0" anchor="t"/>
          <a:lstStyle/>
          <a:p>
            <a:pPr marL="203200" indent="-203200">
              <a:lnSpc>
                <a:spcPct val="102000"/>
              </a:lnSpc>
              <a:spcAft>
                <a:spcPts val="500"/>
              </a:spcAft>
              <a:buSzPct val="100000"/>
              <a:buChar char="▪"/>
            </a:pPr>
            <a:r>
              <a:rPr lang="en-US" sz="1200" dirty="0">
                <a:solidFill>
                  <a:srgbClr val="F0DDE0"/>
                </a:solidFill>
                <a:latin typeface="Calibri" pitchFamily="34" charset="0"/>
                <a:ea typeface="Calibri" pitchFamily="34" charset="-122"/>
                <a:cs typeface="Calibri" pitchFamily="34" charset="-120"/>
              </a:rPr>
              <a:t>A silent chest is not an improving chest — it means no air is moving. That patient needs epinephrine and aggressive support, not another neb.</a:t>
            </a:r>
            <a:endParaRPr lang="en-US" sz="1200" dirty="0"/>
          </a:p>
          <a:p>
            <a:pPr marL="203200" indent="-203200">
              <a:lnSpc>
                <a:spcPct val="102000"/>
              </a:lnSpc>
              <a:spcAft>
                <a:spcPts val="500"/>
              </a:spcAft>
              <a:buSzPct val="100000"/>
              <a:buChar char="▪"/>
            </a:pPr>
            <a:r>
              <a:rPr lang="en-US" sz="1200" dirty="0">
                <a:solidFill>
                  <a:srgbClr val="F0DDE0"/>
                </a:solidFill>
                <a:latin typeface="Calibri" pitchFamily="34" charset="0"/>
                <a:ea typeface="Calibri" pitchFamily="34" charset="-122"/>
                <a:cs typeface="Calibri" pitchFamily="34" charset="-120"/>
              </a:rPr>
              <a:t>A nebulizer requires tidal volume. The exhausted asthmatic with a respiratory rate of 8 and a rising end-tidal is a pre-arrest patient — support ventilations.</a:t>
            </a:r>
            <a:endParaRPr lang="en-US" sz="1200" dirty="0"/>
          </a:p>
          <a:p>
            <a:pPr marL="203200" indent="-203200">
              <a:lnSpc>
                <a:spcPct val="102000"/>
              </a:lnSpc>
              <a:spcAft>
                <a:spcPts val="500"/>
              </a:spcAft>
              <a:buSzPct val="100000"/>
              <a:buChar char="▪"/>
            </a:pPr>
            <a:r>
              <a:rPr lang="en-US" sz="1200" dirty="0">
                <a:solidFill>
                  <a:srgbClr val="F0DDE0"/>
                </a:solidFill>
                <a:latin typeface="Calibri" pitchFamily="34" charset="0"/>
                <a:ea typeface="Calibri" pitchFamily="34" charset="-122"/>
                <a:cs typeface="Calibri" pitchFamily="34" charset="-120"/>
              </a:rPr>
              <a:t>Beta-2 agonists drive potassium into cells. In the crashing asthmatic and in hyperkalemia this is useful; in the patient on a diuretic it can cause arrhythmia.</a:t>
            </a:r>
            <a:endParaRPr lang="en-US" sz="1200" dirty="0"/>
          </a:p>
          <a:p>
            <a:pPr marL="203200" indent="-203200">
              <a:lnSpc>
                <a:spcPct val="102000"/>
              </a:lnSpc>
              <a:spcAft>
                <a:spcPts val="500"/>
              </a:spcAft>
              <a:buSzPct val="100000"/>
              <a:buChar char="▪"/>
            </a:pPr>
            <a:r>
              <a:rPr lang="en-US" sz="1200" dirty="0">
                <a:solidFill>
                  <a:srgbClr val="F0DDE0"/>
                </a:solidFill>
                <a:latin typeface="Calibri" pitchFamily="34" charset="0"/>
                <a:ea typeface="Calibri" pitchFamily="34" charset="-122"/>
                <a:cs typeface="Calibri" pitchFamily="34" charset="-120"/>
              </a:rPr>
              <a:t>Not all wheezing is asthma. Heart failure, anaphylaxis, foreign body and pulmonary embolism all wheeze — and albuterol fixes none of them.</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TOXICOLOGY</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Naloxone: titrate to breathing, not to talking</a:t>
            </a:r>
            <a:endParaRPr lang="en-US" sz="2900" dirty="0"/>
          </a:p>
        </p:txBody>
      </p:sp>
      <p:sp>
        <p:nvSpPr>
          <p:cNvPr id="4" name="Shape 2"/>
          <p:cNvSpPr/>
          <p:nvPr/>
        </p:nvSpPr>
        <p:spPr>
          <a:xfrm>
            <a:off x="10652760" y="475488"/>
            <a:ext cx="1080821" cy="237744"/>
          </a:xfrm>
          <a:prstGeom prst="roundRect">
            <a:avLst>
              <a:gd name="adj" fmla="val 50000"/>
            </a:avLst>
          </a:prstGeom>
          <a:solidFill>
            <a:srgbClr val="19626F"/>
          </a:solidFill>
          <a:ln/>
        </p:spPr>
        <p:txBody>
          <a:bodyPr/>
          <a:lstStyle/>
          <a:p>
            <a:endParaRPr lang="en-US"/>
          </a:p>
        </p:txBody>
      </p:sp>
      <p:sp>
        <p:nvSpPr>
          <p:cNvPr id="5" name="Text 3"/>
          <p:cNvSpPr txBox="1"/>
          <p:nvPr/>
        </p:nvSpPr>
        <p:spPr>
          <a:xfrm>
            <a:off x="10652760" y="475488"/>
            <a:ext cx="1080821"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BLS + ALS</a:t>
            </a:r>
            <a:endParaRPr lang="en-US" sz="950" dirty="0"/>
          </a:p>
        </p:txBody>
      </p:sp>
      <p:sp>
        <p:nvSpPr>
          <p:cNvPr id="6" name="Shape 4"/>
          <p:cNvSpPr/>
          <p:nvPr/>
        </p:nvSpPr>
        <p:spPr>
          <a:xfrm>
            <a:off x="548640" y="1325880"/>
            <a:ext cx="5364328" cy="2514600"/>
          </a:xfrm>
          <a:prstGeom prst="roundRect">
            <a:avLst>
              <a:gd name="adj" fmla="val 2909"/>
            </a:avLst>
          </a:prstGeom>
          <a:solidFill>
            <a:srgbClr val="F4F1F1"/>
          </a:solidFill>
          <a:ln/>
        </p:spPr>
        <p:txBody>
          <a:bodyPr/>
          <a:lstStyle/>
          <a:p>
            <a:endParaRPr lang="en-US"/>
          </a:p>
        </p:txBody>
      </p:sp>
      <p:sp>
        <p:nvSpPr>
          <p:cNvPr id="7" name="Text 5"/>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How to dose it</a:t>
            </a:r>
            <a:endParaRPr lang="en-US" sz="1400" dirty="0"/>
          </a:p>
        </p:txBody>
      </p:sp>
      <p:sp>
        <p:nvSpPr>
          <p:cNvPr id="8" name="Text 6"/>
          <p:cNvSpPr txBox="1"/>
          <p:nvPr/>
        </p:nvSpPr>
        <p:spPr>
          <a:xfrm>
            <a:off x="768096" y="1828800"/>
            <a:ext cx="4925416" cy="18653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IN: the 4 mg prefilled spray is one full spray into ONE nostril — it cannot be split. Repeat in the other nostril in 2–3 min. Only the 2 mg/2 mL vial-and-atomizer technique is 1 mL per nostril</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IV/IO: start 0.4 mg (0.04–0.1 mg if you want to be gentle), titrate up</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IM: 0.4–2 mg when there is no line and no nasal route</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Endpoint: adequate spontaneous respirations and an intact airway — not an awake, alert, furious patient</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Bag-valve-mask ventilation is the actual life-saving intervention. Naloxone just buys you time.</a:t>
            </a:r>
            <a:endParaRPr lang="en-US" sz="1100" dirty="0"/>
          </a:p>
        </p:txBody>
      </p:sp>
      <p:sp>
        <p:nvSpPr>
          <p:cNvPr id="9" name="Shape 7"/>
          <p:cNvSpPr/>
          <p:nvPr/>
        </p:nvSpPr>
        <p:spPr>
          <a:xfrm>
            <a:off x="6278728" y="1325880"/>
            <a:ext cx="5364328" cy="2514600"/>
          </a:xfrm>
          <a:prstGeom prst="roundRect">
            <a:avLst>
              <a:gd name="adj" fmla="val 2909"/>
            </a:avLst>
          </a:prstGeom>
          <a:solidFill>
            <a:srgbClr val="EDEFF5"/>
          </a:solidFill>
          <a:ln/>
        </p:spPr>
        <p:txBody>
          <a:bodyPr/>
          <a:lstStyle/>
          <a:p>
            <a:endParaRPr lang="en-US"/>
          </a:p>
        </p:txBody>
      </p:sp>
      <p:sp>
        <p:nvSpPr>
          <p:cNvPr id="10" name="Text 8"/>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The duration mismatch</a:t>
            </a:r>
            <a:endParaRPr lang="en-US" sz="1400" dirty="0"/>
          </a:p>
        </p:txBody>
      </p:sp>
      <p:sp>
        <p:nvSpPr>
          <p:cNvPr id="11" name="Text 9"/>
          <p:cNvSpPr txBox="1"/>
          <p:nvPr/>
        </p:nvSpPr>
        <p:spPr>
          <a:xfrm>
            <a:off x="6498184" y="1828800"/>
            <a:ext cx="4925416" cy="1865376"/>
          </a:xfrm>
          <a:prstGeom prst="rect">
            <a:avLst/>
          </a:prstGeom>
          <a:noFill/>
          <a:ln/>
        </p:spPr>
        <p:txBody>
          <a:bodyPr wrap="square" lIns="0" tIns="0" rIns="0" bIns="0" rtlCol="0" anchor="t"/>
          <a:lstStyle/>
          <a:p>
            <a:pPr marL="0" indent="0">
              <a:lnSpc>
                <a:spcPct val="105000"/>
              </a:lnSpc>
              <a:spcAft>
                <a:spcPts val="300"/>
              </a:spcAft>
              <a:buNone/>
            </a:pPr>
            <a:r>
              <a:rPr lang="en-US" sz="1100" dirty="0">
                <a:solidFill>
                  <a:srgbClr val="3C424C"/>
                </a:solidFill>
                <a:latin typeface="Calibri" pitchFamily="34" charset="0"/>
                <a:ea typeface="Calibri" pitchFamily="34" charset="-122"/>
                <a:cs typeface="Calibri" pitchFamily="34" charset="-120"/>
              </a:rPr>
              <a:t>Naloxone lasts roughly 30–90 minutes. Many opioids last far longer:</a:t>
            </a:r>
            <a:endParaRPr lang="en-US" sz="110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Methadone: 24+ hours</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Extended-release oxycodone or morphine: 8–12 hours</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Fentanyl analogues and nitazenes: variable, and may need repeat or larger doses</a:t>
            </a:r>
            <a:endParaRPr lang="en-US" sz="110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00" dirty="0"/>
          </a:p>
          <a:p>
            <a:pPr marL="0" indent="0">
              <a:lnSpc>
                <a:spcPct val="105000"/>
              </a:lnSpc>
              <a:spcAft>
                <a:spcPts val="300"/>
              </a:spcAft>
              <a:buNone/>
            </a:pPr>
            <a:r>
              <a:rPr lang="en-US" sz="1100" dirty="0">
                <a:solidFill>
                  <a:srgbClr val="3C424C"/>
                </a:solidFill>
                <a:latin typeface="Calibri" pitchFamily="34" charset="0"/>
                <a:ea typeface="Calibri" pitchFamily="34" charset="-122"/>
                <a:cs typeface="Calibri" pitchFamily="34" charset="-120"/>
              </a:rPr>
              <a:t>The patient who wakes up and refuses transport can re-narcotize in the parking lot. Treat every naloxone refusal as high risk.</a:t>
            </a:r>
            <a:endParaRPr lang="en-US" sz="1100" dirty="0"/>
          </a:p>
        </p:txBody>
      </p:sp>
      <p:sp>
        <p:nvSpPr>
          <p:cNvPr id="12" name="Shape 10"/>
          <p:cNvSpPr/>
          <p:nvPr/>
        </p:nvSpPr>
        <p:spPr>
          <a:xfrm>
            <a:off x="548640" y="4023360"/>
            <a:ext cx="11094415" cy="2057400"/>
          </a:xfrm>
          <a:prstGeom prst="roundRect">
            <a:avLst>
              <a:gd name="adj" fmla="val 3556"/>
            </a:avLst>
          </a:prstGeom>
          <a:solidFill>
            <a:srgbClr val="3A0A12"/>
          </a:solidFill>
          <a:ln/>
        </p:spPr>
        <p:txBody>
          <a:bodyPr/>
          <a:lstStyle/>
          <a:p>
            <a:endParaRPr lang="en-US"/>
          </a:p>
        </p:txBody>
      </p:sp>
      <p:sp>
        <p:nvSpPr>
          <p:cNvPr id="13" name="Text 11"/>
          <p:cNvSpPr txBox="1"/>
          <p:nvPr/>
        </p:nvSpPr>
        <p:spPr>
          <a:xfrm>
            <a:off x="868680" y="4133088"/>
            <a:ext cx="10454335" cy="320040"/>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Why the big dose hurts you</a:t>
            </a:r>
            <a:endParaRPr lang="en-US" sz="1400" dirty="0"/>
          </a:p>
        </p:txBody>
      </p:sp>
      <p:sp>
        <p:nvSpPr>
          <p:cNvPr id="14" name="Text 12"/>
          <p:cNvSpPr txBox="1"/>
          <p:nvPr/>
        </p:nvSpPr>
        <p:spPr>
          <a:xfrm>
            <a:off x="868680" y="4526280"/>
            <a:ext cx="10454335" cy="1463040"/>
          </a:xfrm>
          <a:prstGeom prst="rect">
            <a:avLst/>
          </a:prstGeom>
          <a:noFill/>
          <a:ln/>
        </p:spPr>
        <p:txBody>
          <a:bodyPr wrap="square" lIns="0" tIns="0" rIns="0" bIns="0" rtlCol="0" anchor="t"/>
          <a:lstStyle/>
          <a:p>
            <a:pPr marL="203200" indent="-203200">
              <a:lnSpc>
                <a:spcPct val="102000"/>
              </a:lnSpc>
              <a:spcAft>
                <a:spcPts val="300"/>
              </a:spcAft>
              <a:buSzPct val="100000"/>
              <a:buChar char="▪"/>
            </a:pPr>
            <a:r>
              <a:rPr lang="en-US" sz="1100" dirty="0">
                <a:solidFill>
                  <a:srgbClr val="F0DDE0"/>
                </a:solidFill>
                <a:latin typeface="Calibri" pitchFamily="34" charset="0"/>
                <a:ea typeface="Calibri" pitchFamily="34" charset="-122"/>
                <a:cs typeface="Calibri" pitchFamily="34" charset="-120"/>
              </a:rPr>
              <a:t>Slamming 2 mg IV precipitates acute withdrawal: vomiting into an unprotected airway, agitation, and occasionally flash pulmonary edema — all of which you now own.</a:t>
            </a:r>
            <a:endParaRPr lang="en-US" sz="1100" dirty="0"/>
          </a:p>
          <a:p>
            <a:pPr marL="203200" indent="-203200">
              <a:lnSpc>
                <a:spcPct val="102000"/>
              </a:lnSpc>
              <a:spcAft>
                <a:spcPts val="300"/>
              </a:spcAft>
              <a:buSzPct val="100000"/>
              <a:buChar char="▪"/>
            </a:pPr>
            <a:r>
              <a:rPr lang="en-US" sz="1100" dirty="0">
                <a:solidFill>
                  <a:srgbClr val="F0DDE0"/>
                </a:solidFill>
                <a:latin typeface="Calibri" pitchFamily="34" charset="0"/>
                <a:ea typeface="Calibri" pitchFamily="34" charset="-122"/>
                <a:cs typeface="Calibri" pitchFamily="34" charset="-120"/>
              </a:rPr>
              <a:t>A combative patient is a scene safety problem and a documentation problem, and it destroys any chance of the patient accepting transport or treatment referral.</a:t>
            </a:r>
            <a:endParaRPr lang="en-US" sz="1100" dirty="0"/>
          </a:p>
          <a:p>
            <a:pPr marL="203200" indent="-203200">
              <a:lnSpc>
                <a:spcPct val="102000"/>
              </a:lnSpc>
              <a:spcAft>
                <a:spcPts val="300"/>
              </a:spcAft>
              <a:buSzPct val="100000"/>
              <a:buChar char="▪"/>
            </a:pPr>
            <a:r>
              <a:rPr lang="en-US" sz="1100" dirty="0">
                <a:solidFill>
                  <a:srgbClr val="F0DDE0"/>
                </a:solidFill>
                <a:latin typeface="Calibri" pitchFamily="34" charset="0"/>
                <a:ea typeface="Calibri" pitchFamily="34" charset="-122"/>
                <a:cs typeface="Calibri" pitchFamily="34" charset="-120"/>
              </a:rPr>
              <a:t>Chronic pain and palliative patients on high-dose opioids can be thrown into an agonizing withdrawal crisis by an over-eager dose.</a:t>
            </a:r>
            <a:endParaRPr lang="en-US" sz="1100" dirty="0"/>
          </a:p>
          <a:p>
            <a:pPr marL="203200" indent="-203200">
              <a:lnSpc>
                <a:spcPct val="102000"/>
              </a:lnSpc>
              <a:spcAft>
                <a:spcPts val="300"/>
              </a:spcAft>
              <a:buSzPct val="100000"/>
              <a:buChar char="▪"/>
            </a:pPr>
            <a:r>
              <a:rPr lang="en-US" sz="1100" dirty="0">
                <a:solidFill>
                  <a:srgbClr val="F0DDE0"/>
                </a:solidFill>
                <a:latin typeface="Calibri" pitchFamily="34" charset="0"/>
                <a:ea typeface="Calibri" pitchFamily="34" charset="-122"/>
                <a:cs typeface="Calibri" pitchFamily="34" charset="-120"/>
              </a:rPr>
              <a:t>Naloxone does not reverse benzodiazepines, alcohol, gabapentin, xylazine or stimulants — and most modern overdoses are mixed. Poor response does not mean "give more naloxone," it means look for another cause.</a:t>
            </a:r>
            <a:endParaRPr lang="en-US" sz="1100" dirty="0"/>
          </a:p>
          <a:p>
            <a:pPr marL="203200" indent="-203200">
              <a:lnSpc>
                <a:spcPct val="102000"/>
              </a:lnSpc>
              <a:spcAft>
                <a:spcPts val="300"/>
              </a:spcAft>
              <a:buSzPct val="100000"/>
              <a:buChar char="▪"/>
            </a:pPr>
            <a:r>
              <a:rPr lang="en-US" sz="1100" dirty="0">
                <a:solidFill>
                  <a:srgbClr val="F0DDE0"/>
                </a:solidFill>
                <a:latin typeface="Calibri" pitchFamily="34" charset="0"/>
                <a:ea typeface="Calibri" pitchFamily="34" charset="-122"/>
                <a:cs typeface="Calibri" pitchFamily="34" charset="-120"/>
              </a:rPr>
              <a:t>2025 ACLS guidance: naloxone may be given in suspected opioid-associated cardiac arrest, but it must never delay compressions, defibrillation or epinephrine.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METABOLIC</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Hypoglycemia: get the sugar in, then ask why</a:t>
            </a:r>
            <a:endParaRPr lang="en-US" sz="29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3413252"/>
        </p:xfrm>
        <a:graphic>
          <a:graphicData uri="http://schemas.openxmlformats.org/drawingml/2006/table">
            <a:tbl>
              <a:tblPr/>
              <a:tblGrid>
                <a:gridCol w="210312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6339535">
                  <a:extLst>
                    <a:ext uri="{9D8B030D-6E8A-4147-A177-3AD203B41FA5}">
                      <a16:colId xmlns:a16="http://schemas.microsoft.com/office/drawing/2014/main" val="20002"/>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Agent</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Common adult dose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Notes and pitfalls</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80" b="1" dirty="0">
                          <a:solidFill>
                            <a:srgbClr val="15181E"/>
                          </a:solidFill>
                          <a:latin typeface="Calibri" pitchFamily="34" charset="0"/>
                          <a:ea typeface="Calibri" pitchFamily="34" charset="-122"/>
                          <a:cs typeface="Calibri" pitchFamily="34" charset="-120"/>
                        </a:rPr>
                        <a:t>Oral glucose</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15–25 g gel or tabs</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BLS. Only in a patient who can hold their own airway and follow commands. Never smear gel into the cheek of an obtunded patient.</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80" b="1" dirty="0">
                          <a:solidFill>
                            <a:srgbClr val="15181E"/>
                          </a:solidFill>
                          <a:latin typeface="Calibri" pitchFamily="34" charset="0"/>
                          <a:ea typeface="Calibri" pitchFamily="34" charset="-122"/>
                          <a:cs typeface="Calibri" pitchFamily="34" charset="-120"/>
                        </a:rPr>
                        <a:t>Dextrose 10%</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100–250 mL IV (10–25 g), titrated</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Preferred in most modern systems. Gentler on veins, less rebound hyperglycemia, easy to titrate. Recheck the glucose in 10 minutes.</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80" b="1" dirty="0">
                          <a:solidFill>
                            <a:srgbClr val="15181E"/>
                          </a:solidFill>
                          <a:latin typeface="Calibri" pitchFamily="34" charset="0"/>
                          <a:ea typeface="Calibri" pitchFamily="34" charset="-122"/>
                          <a:cs typeface="Calibri" pitchFamily="34" charset="-120"/>
                        </a:rPr>
                        <a:t>Dextrose 50%</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25 g (50 mL) IV</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Very hypertonic — causes tissue necrosis if it extravasates. Confirm a good line and flush well. Falling out of favor in favor of D10.</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80" b="1" dirty="0">
                          <a:solidFill>
                            <a:srgbClr val="15181E"/>
                          </a:solidFill>
                          <a:latin typeface="Calibri" pitchFamily="34" charset="0"/>
                          <a:ea typeface="Calibri" pitchFamily="34" charset="-122"/>
                          <a:cs typeface="Calibri" pitchFamily="34" charset="-120"/>
                        </a:rPr>
                        <a:t>Dextrose 25% / 10%</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Pediatric: 0.5–1 g/kg</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Use the dilute concentrations in children; D50 is not a pediatric drug. Neonates typically get D10.</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80" b="1" dirty="0">
                          <a:solidFill>
                            <a:srgbClr val="15181E"/>
                          </a:solidFill>
                          <a:latin typeface="Calibri" pitchFamily="34" charset="0"/>
                          <a:ea typeface="Calibri" pitchFamily="34" charset="-122"/>
                          <a:cs typeface="Calibri" pitchFamily="34" charset="-120"/>
                        </a:rPr>
                        <a:t>Glucagon</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1 mg IM/IV/SC — or 3 mg intranasal</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The no-IV fallback. The nasal powder is a different product and a different number: 3 mg, not 1 mg. Works by mobilizing hepatic glycogen — so it fails in the malnourished, the alcoholic, and anyone with depleted stores. Slow (10–20 min) and reliably causes vomiting.</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80" b="1" dirty="0">
                          <a:solidFill>
                            <a:srgbClr val="15181E"/>
                          </a:solidFill>
                          <a:latin typeface="Calibri" pitchFamily="34" charset="0"/>
                          <a:ea typeface="Calibri" pitchFamily="34" charset="-122"/>
                          <a:cs typeface="Calibri" pitchFamily="34" charset="-120"/>
                        </a:rPr>
                        <a:t>Thiamine</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100 mg IV/IM</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80" dirty="0">
                          <a:solidFill>
                            <a:srgbClr val="3C424C"/>
                          </a:solidFill>
                          <a:latin typeface="Calibri" pitchFamily="34" charset="0"/>
                          <a:ea typeface="Calibri" pitchFamily="34" charset="-122"/>
                          <a:cs typeface="Calibri" pitchFamily="34" charset="-120"/>
                        </a:rPr>
                        <a:t>Consider in the malnourished or alcohol-dependent patient. Per local protocol.</a:t>
                      </a:r>
                      <a:endParaRPr lang="en-US" sz="118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Shape 2"/>
          <p:cNvSpPr/>
          <p:nvPr/>
        </p:nvSpPr>
        <p:spPr>
          <a:xfrm>
            <a:off x="548640" y="5120640"/>
            <a:ext cx="11094415" cy="914400"/>
          </a:xfrm>
          <a:prstGeom prst="roundRect">
            <a:avLst>
              <a:gd name="adj" fmla="val 8000"/>
            </a:avLst>
          </a:prstGeom>
          <a:solidFill>
            <a:srgbClr val="15181E"/>
          </a:solidFill>
          <a:ln/>
        </p:spPr>
        <p:txBody>
          <a:bodyPr/>
          <a:lstStyle/>
          <a:p>
            <a:endParaRPr lang="en-US"/>
          </a:p>
        </p:txBody>
      </p:sp>
      <p:sp>
        <p:nvSpPr>
          <p:cNvPr id="6" name="Text 3"/>
          <p:cNvSpPr txBox="1"/>
          <p:nvPr/>
        </p:nvSpPr>
        <p:spPr>
          <a:xfrm>
            <a:off x="868680" y="5257800"/>
            <a:ext cx="10454335" cy="658368"/>
          </a:xfrm>
          <a:prstGeom prst="rect">
            <a:avLst/>
          </a:prstGeom>
          <a:noFill/>
          <a:ln/>
        </p:spPr>
        <p:txBody>
          <a:bodyPr wrap="square" lIns="0" tIns="0" rIns="0" bIns="0" rtlCol="0" anchor="ctr"/>
          <a:lstStyle/>
          <a:p>
            <a:pPr marL="0" indent="0">
              <a:lnSpc>
                <a:spcPct val="105000"/>
              </a:lnSpc>
              <a:buNone/>
            </a:pPr>
            <a:r>
              <a:rPr lang="en-US" sz="1400" b="1" dirty="0">
                <a:solidFill>
                  <a:srgbClr val="FFFFFF"/>
                </a:solidFill>
                <a:latin typeface="Calibri" pitchFamily="34" charset="0"/>
                <a:ea typeface="Calibri" pitchFamily="34" charset="-122"/>
                <a:cs typeface="Calibri" pitchFamily="34" charset="-120"/>
              </a:rPr>
              <a:t>The dangerous refusal: a hypoglycemic patient on a sulfonylurea (glipizide, glyburide) or long-acting insulin will drop again. Sugar plus a sandwich is not a disposition — they need transport.</a:t>
            </a:r>
            <a:endParaRPr lang="en-US" sz="1400" dirty="0"/>
          </a:p>
        </p:txBody>
      </p:sp>
      <p:sp>
        <p:nvSpPr>
          <p:cNvPr id="7" name="Text 4"/>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8A8F98"/>
                </a:solidFill>
                <a:latin typeface="Calibri" pitchFamily="34" charset="0"/>
                <a:ea typeface="Calibri" pitchFamily="34" charset="-122"/>
                <a:cs typeface="Calibri" pitchFamily="34" charset="-120"/>
              </a:rPr>
              <a:t>Doses shown are common adult teaching values — always follow your local protocol and medical direction.</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CARDIOVASCULAR</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Rate and rhythm: the ALS antiarrhythmics</a:t>
            </a:r>
            <a:endParaRPr lang="en-US" sz="2900" dirty="0"/>
          </a:p>
        </p:txBody>
      </p:sp>
      <p:sp>
        <p:nvSpPr>
          <p:cNvPr id="4" name="Shape 2"/>
          <p:cNvSpPr/>
          <p:nvPr/>
        </p:nvSpPr>
        <p:spPr>
          <a:xfrm>
            <a:off x="11201400" y="475488"/>
            <a:ext cx="543154" cy="237744"/>
          </a:xfrm>
          <a:prstGeom prst="roundRect">
            <a:avLst>
              <a:gd name="adj" fmla="val 50000"/>
            </a:avLst>
          </a:prstGeom>
          <a:solidFill>
            <a:srgbClr val="990011"/>
          </a:solidFill>
          <a:ln/>
        </p:spPr>
        <p:txBody>
          <a:bodyPr/>
          <a:lstStyle/>
          <a:p>
            <a:endParaRPr lang="en-US"/>
          </a:p>
        </p:txBody>
      </p:sp>
      <p:sp>
        <p:nvSpPr>
          <p:cNvPr id="5" name="Text 3"/>
          <p:cNvSpPr txBox="1"/>
          <p:nvPr/>
        </p:nvSpPr>
        <p:spPr>
          <a:xfrm>
            <a:off x="11201400" y="475488"/>
            <a:ext cx="543154"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ALS</a:t>
            </a:r>
            <a:endParaRPr lang="en-US" sz="95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3995420"/>
        </p:xfrm>
        <a:graphic>
          <a:graphicData uri="http://schemas.openxmlformats.org/drawingml/2006/table">
            <a:tbl>
              <a:tblPr/>
              <a:tblGrid>
                <a:gridCol w="141732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4647895">
                  <a:extLst>
                    <a:ext uri="{9D8B030D-6E8A-4147-A177-3AD203B41FA5}">
                      <a16:colId xmlns:a16="http://schemas.microsoft.com/office/drawing/2014/main" val="20003"/>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Drug</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Dose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Mechanism</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Field pitfall</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Adenosine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6 mg rapid IVP, then 12 mg</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Transient AV node block — resets the reentry circuit</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Give it fast through a proximal line with an immediate flush, and warn the patient. Halve the dose with a central line or if on dipyridamole/carbamazepine; caution in transplanted hearts and severe asthma.</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Amiodarone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300 mg IV/IO arrest; 150 mg over 10 min perfusing</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Blocks K⁺, Na⁺, Ca²⁺ channels and beta receptors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Hypotension when pushed too fast in a perfusing patient. Long half-life. Never combine casually with other QT-prolonging drugs.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Lidocaine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1–1.5 mg/kg IV/IO, repeat 0.5–0.75 mg/kg</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Sodium channel blockade in ischemic tissue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Reduce the dose in hepatic dysfunction, heart failure and the elderly. Toxicity looks neurologic first: perioral numbness, confusion, seizure.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Diltiazem</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0.25 mg/kg IV over 2 min (≈15–20 mg)</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Calcium channel blockade at the AV node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Hypotension. Contraindicated in wide-complex irregular tachycardia (possible WPW), in decompensated heart failure, and dangerous stacked on a beta blocker.</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Atropine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1 mg IV, repeat q3–5 min (max 3 mg)</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Muscarinic blockade → removes vagal brake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Useless in high-degree AV block below the node and in transplanted hearts. Go to pacing or chronotropic infusion early rather than chasing doses.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Magnesium</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2 g IV over 10–20 min</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Membrane stabilization</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The drug for torsades and for severe asthma. Causes hypotension and flushing if pushed quickly.</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7" name="Text 4"/>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8A8F98"/>
                </a:solidFill>
                <a:latin typeface="Calibri" pitchFamily="34" charset="0"/>
                <a:ea typeface="Calibri" pitchFamily="34" charset="-122"/>
                <a:cs typeface="Calibri" pitchFamily="34" charset="-120"/>
              </a:rPr>
              <a:t>Doses shown are common adult teaching values — always follow your local protocol and medical direction.</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3A0A12"/>
        </a:solidFill>
        <a:effectLst/>
      </p:bgPr>
    </p:bg>
    <p:spTree>
      <p:nvGrpSpPr>
        <p:cNvPr id="1" name=""/>
        <p:cNvGrpSpPr/>
        <p:nvPr/>
      </p:nvGrpSpPr>
      <p:grpSpPr>
        <a:xfrm>
          <a:off x="0" y="0"/>
          <a:ext cx="0" cy="0"/>
          <a:chOff x="0" y="0"/>
          <a:chExt cx="0" cy="0"/>
        </a:xfrm>
      </p:grpSpPr>
      <p:sp>
        <p:nvSpPr>
          <p:cNvPr id="2" name="Shape 0"/>
          <p:cNvSpPr/>
          <p:nvPr/>
        </p:nvSpPr>
        <p:spPr>
          <a:xfrm>
            <a:off x="548640" y="384048"/>
            <a:ext cx="1797710" cy="237744"/>
          </a:xfrm>
          <a:prstGeom prst="roundRect">
            <a:avLst>
              <a:gd name="adj" fmla="val 50000"/>
            </a:avLst>
          </a:prstGeom>
          <a:solidFill>
            <a:srgbClr val="B87317"/>
          </a:solidFill>
          <a:ln/>
        </p:spPr>
        <p:txBody>
          <a:bodyPr/>
          <a:lstStyle/>
          <a:p>
            <a:endParaRPr lang="en-US"/>
          </a:p>
        </p:txBody>
      </p:sp>
      <p:sp>
        <p:nvSpPr>
          <p:cNvPr id="3" name="Text 1"/>
          <p:cNvSpPr txBox="1"/>
          <p:nvPr/>
        </p:nvSpPr>
        <p:spPr>
          <a:xfrm>
            <a:off x="548640" y="384048"/>
            <a:ext cx="1797710" cy="237744"/>
          </a:xfrm>
          <a:prstGeom prst="rect">
            <a:avLst/>
          </a:prstGeom>
          <a:noFill/>
          <a:ln/>
        </p:spPr>
        <p:txBody>
          <a:bodyPr wrap="square" lIns="0" tIns="0" rIns="0" bIns="0" rtlCol="0" anchor="ctr"/>
          <a:lstStyle/>
          <a:p>
            <a:pPr marL="0" indent="0" algn="ctr">
              <a:buNone/>
            </a:pPr>
            <a:r>
              <a:rPr lang="en-US" sz="950" b="1" kern="0" spc="80" dirty="0">
                <a:solidFill>
                  <a:srgbClr val="2A1500"/>
                </a:solidFill>
                <a:latin typeface="Calibri" pitchFamily="34" charset="0"/>
                <a:ea typeface="Calibri" pitchFamily="34" charset="-122"/>
                <a:cs typeface="Calibri" pitchFamily="34" charset="-120"/>
              </a:rPr>
              <a:t>HIGH-RISK PITFALL</a:t>
            </a:r>
            <a:endParaRPr lang="en-US" sz="950" dirty="0"/>
          </a:p>
        </p:txBody>
      </p:sp>
      <p:sp>
        <p:nvSpPr>
          <p:cNvPr id="4" name="Text 2"/>
          <p:cNvSpPr txBox="1"/>
          <p:nvPr/>
        </p:nvSpPr>
        <p:spPr>
          <a:xfrm>
            <a:off x="548640" y="786384"/>
            <a:ext cx="11094415" cy="713232"/>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Three rhythm-drug decisions that go badly</a:t>
            </a:r>
            <a:endParaRPr lang="en-US" sz="2800" dirty="0"/>
          </a:p>
        </p:txBody>
      </p:sp>
      <p:sp>
        <p:nvSpPr>
          <p:cNvPr id="5" name="Shape 3"/>
          <p:cNvSpPr/>
          <p:nvPr/>
        </p:nvSpPr>
        <p:spPr>
          <a:xfrm>
            <a:off x="548640" y="1737360"/>
            <a:ext cx="3545738" cy="3383280"/>
          </a:xfrm>
          <a:prstGeom prst="roundRect">
            <a:avLst>
              <a:gd name="adj" fmla="val 2162"/>
            </a:avLst>
          </a:prstGeom>
          <a:solidFill>
            <a:srgbClr val="4E1019"/>
          </a:solidFill>
          <a:ln/>
        </p:spPr>
        <p:txBody>
          <a:bodyPr/>
          <a:lstStyle/>
          <a:p>
            <a:endParaRPr lang="en-US"/>
          </a:p>
        </p:txBody>
      </p:sp>
      <p:sp>
        <p:nvSpPr>
          <p:cNvPr id="6" name="Shape 4"/>
          <p:cNvSpPr/>
          <p:nvPr/>
        </p:nvSpPr>
        <p:spPr>
          <a:xfrm>
            <a:off x="777240" y="1938528"/>
            <a:ext cx="365760" cy="365760"/>
          </a:xfrm>
          <a:prstGeom prst="ellipse">
            <a:avLst/>
          </a:prstGeom>
          <a:solidFill>
            <a:srgbClr val="B87317"/>
          </a:solidFill>
          <a:ln/>
        </p:spPr>
        <p:txBody>
          <a:bodyPr/>
          <a:lstStyle/>
          <a:p>
            <a:endParaRPr lang="en-US"/>
          </a:p>
        </p:txBody>
      </p:sp>
      <p:sp>
        <p:nvSpPr>
          <p:cNvPr id="7" name="Text 5"/>
          <p:cNvSpPr txBox="1"/>
          <p:nvPr/>
        </p:nvSpPr>
        <p:spPr>
          <a:xfrm>
            <a:off x="777240" y="1938528"/>
            <a:ext cx="365760" cy="365760"/>
          </a:xfrm>
          <a:prstGeom prst="rect">
            <a:avLst/>
          </a:prstGeom>
          <a:noFill/>
          <a:ln/>
        </p:spPr>
        <p:txBody>
          <a:bodyPr wrap="square" lIns="0" tIns="0" rIns="0" bIns="0" rtlCol="0" anchor="ctr"/>
          <a:lstStyle/>
          <a:p>
            <a:pPr marL="0" indent="0" algn="ctr">
              <a:buNone/>
            </a:pPr>
            <a:r>
              <a:rPr lang="en-US" sz="1400" b="1" dirty="0">
                <a:solidFill>
                  <a:srgbClr val="2A1500"/>
                </a:solidFill>
                <a:latin typeface="Cambria" pitchFamily="34" charset="0"/>
                <a:ea typeface="Cambria" pitchFamily="34" charset="-122"/>
                <a:cs typeface="Cambria" pitchFamily="34" charset="-120"/>
              </a:rPr>
              <a:t>1</a:t>
            </a:r>
            <a:endParaRPr lang="en-US" sz="1400" dirty="0"/>
          </a:p>
        </p:txBody>
      </p:sp>
      <p:sp>
        <p:nvSpPr>
          <p:cNvPr id="8" name="Text 6"/>
          <p:cNvSpPr txBox="1"/>
          <p:nvPr/>
        </p:nvSpPr>
        <p:spPr>
          <a:xfrm>
            <a:off x="777240" y="2377440"/>
            <a:ext cx="3088538" cy="822960"/>
          </a:xfrm>
          <a:prstGeom prst="rect">
            <a:avLst/>
          </a:prstGeom>
          <a:noFill/>
          <a:ln/>
        </p:spPr>
        <p:txBody>
          <a:bodyPr wrap="square" lIns="0" tIns="0" rIns="0" bIns="0" rtlCol="0" anchor="b"/>
          <a:lstStyle/>
          <a:p>
            <a:pPr marL="0" indent="0">
              <a:buNone/>
            </a:pPr>
            <a:r>
              <a:rPr lang="en-US" sz="1400" b="1" dirty="0">
                <a:solidFill>
                  <a:srgbClr val="FFD98A"/>
                </a:solidFill>
                <a:latin typeface="Calibri" pitchFamily="34" charset="0"/>
                <a:ea typeface="Calibri" pitchFamily="34" charset="-122"/>
                <a:cs typeface="Calibri" pitchFamily="34" charset="-120"/>
              </a:rPr>
              <a:t>Diltiazem in a wide, irregular tachycardia</a:t>
            </a:r>
            <a:endParaRPr lang="en-US" sz="1400" dirty="0"/>
          </a:p>
        </p:txBody>
      </p:sp>
      <p:sp>
        <p:nvSpPr>
          <p:cNvPr id="9" name="Text 7"/>
          <p:cNvSpPr txBox="1"/>
          <p:nvPr/>
        </p:nvSpPr>
        <p:spPr>
          <a:xfrm>
            <a:off x="777240" y="3291840"/>
            <a:ext cx="3088538" cy="1691640"/>
          </a:xfrm>
          <a:prstGeom prst="rect">
            <a:avLst/>
          </a:prstGeom>
          <a:noFill/>
          <a:ln/>
        </p:spPr>
        <p:txBody>
          <a:bodyPr wrap="square" lIns="0" tIns="0" rIns="0" bIns="0" rtlCol="0" anchor="t"/>
          <a:lstStyle/>
          <a:p>
            <a:pPr marL="0" indent="0">
              <a:lnSpc>
                <a:spcPct val="103000"/>
              </a:lnSpc>
              <a:buNone/>
            </a:pPr>
            <a:r>
              <a:rPr lang="en-US" sz="1200" dirty="0">
                <a:solidFill>
                  <a:srgbClr val="F0DDE0"/>
                </a:solidFill>
                <a:latin typeface="Calibri" pitchFamily="34" charset="0"/>
                <a:ea typeface="Calibri" pitchFamily="34" charset="-122"/>
                <a:cs typeface="Calibri" pitchFamily="34" charset="-120"/>
              </a:rPr>
              <a:t>Irregular + wide + fast should make you think atrial fibrillation with pre-excitation (WPW). AV nodal blockers — diltiazem, verapamil, adenosine, digoxin, beta blockers — push conduction down the accessory pathway and can degenerate into ventricular fibrillation. The answer there is electricity, or procainamide by protocol.</a:t>
            </a:r>
            <a:endParaRPr lang="en-US" sz="1200" dirty="0"/>
          </a:p>
        </p:txBody>
      </p:sp>
      <p:sp>
        <p:nvSpPr>
          <p:cNvPr id="10" name="Shape 8"/>
          <p:cNvSpPr/>
          <p:nvPr/>
        </p:nvSpPr>
        <p:spPr>
          <a:xfrm>
            <a:off x="4322978" y="1737360"/>
            <a:ext cx="3545738" cy="3383280"/>
          </a:xfrm>
          <a:prstGeom prst="roundRect">
            <a:avLst>
              <a:gd name="adj" fmla="val 2162"/>
            </a:avLst>
          </a:prstGeom>
          <a:solidFill>
            <a:srgbClr val="4E1019"/>
          </a:solidFill>
          <a:ln/>
        </p:spPr>
        <p:txBody>
          <a:bodyPr/>
          <a:lstStyle/>
          <a:p>
            <a:endParaRPr lang="en-US"/>
          </a:p>
        </p:txBody>
      </p:sp>
      <p:sp>
        <p:nvSpPr>
          <p:cNvPr id="11" name="Shape 9"/>
          <p:cNvSpPr/>
          <p:nvPr/>
        </p:nvSpPr>
        <p:spPr>
          <a:xfrm>
            <a:off x="4551578" y="1938528"/>
            <a:ext cx="365760" cy="365760"/>
          </a:xfrm>
          <a:prstGeom prst="ellipse">
            <a:avLst/>
          </a:prstGeom>
          <a:solidFill>
            <a:srgbClr val="B87317"/>
          </a:solidFill>
          <a:ln/>
        </p:spPr>
        <p:txBody>
          <a:bodyPr/>
          <a:lstStyle/>
          <a:p>
            <a:endParaRPr lang="en-US"/>
          </a:p>
        </p:txBody>
      </p:sp>
      <p:sp>
        <p:nvSpPr>
          <p:cNvPr id="12" name="Text 10"/>
          <p:cNvSpPr txBox="1"/>
          <p:nvPr/>
        </p:nvSpPr>
        <p:spPr>
          <a:xfrm>
            <a:off x="4551578" y="1938528"/>
            <a:ext cx="365760" cy="365760"/>
          </a:xfrm>
          <a:prstGeom prst="rect">
            <a:avLst/>
          </a:prstGeom>
          <a:noFill/>
          <a:ln/>
        </p:spPr>
        <p:txBody>
          <a:bodyPr wrap="square" lIns="0" tIns="0" rIns="0" bIns="0" rtlCol="0" anchor="ctr"/>
          <a:lstStyle/>
          <a:p>
            <a:pPr marL="0" indent="0" algn="ctr">
              <a:buNone/>
            </a:pPr>
            <a:r>
              <a:rPr lang="en-US" sz="1400" b="1" dirty="0">
                <a:solidFill>
                  <a:srgbClr val="2A1500"/>
                </a:solidFill>
                <a:latin typeface="Cambria" pitchFamily="34" charset="0"/>
                <a:ea typeface="Cambria" pitchFamily="34" charset="-122"/>
                <a:cs typeface="Cambria" pitchFamily="34" charset="-120"/>
              </a:rPr>
              <a:t>2</a:t>
            </a:r>
            <a:endParaRPr lang="en-US" sz="1400" dirty="0"/>
          </a:p>
        </p:txBody>
      </p:sp>
      <p:sp>
        <p:nvSpPr>
          <p:cNvPr id="13" name="Text 11"/>
          <p:cNvSpPr txBox="1"/>
          <p:nvPr/>
        </p:nvSpPr>
        <p:spPr>
          <a:xfrm>
            <a:off x="4551578" y="2377440"/>
            <a:ext cx="3088538" cy="822960"/>
          </a:xfrm>
          <a:prstGeom prst="rect">
            <a:avLst/>
          </a:prstGeom>
          <a:noFill/>
          <a:ln/>
        </p:spPr>
        <p:txBody>
          <a:bodyPr wrap="square" lIns="0" tIns="0" rIns="0" bIns="0" rtlCol="0" anchor="b"/>
          <a:lstStyle/>
          <a:p>
            <a:pPr marL="0" indent="0">
              <a:buNone/>
            </a:pPr>
            <a:r>
              <a:rPr lang="en-US" sz="1400" b="1" dirty="0">
                <a:solidFill>
                  <a:srgbClr val="FFD98A"/>
                </a:solidFill>
                <a:latin typeface="Calibri" pitchFamily="34" charset="0"/>
                <a:ea typeface="Calibri" pitchFamily="34" charset="-122"/>
                <a:cs typeface="Calibri" pitchFamily="34" charset="-120"/>
              </a:rPr>
              <a:t>Stacking an AV nodal blocker on a home beta blocker</a:t>
            </a:r>
            <a:endParaRPr lang="en-US" sz="1400" dirty="0"/>
          </a:p>
        </p:txBody>
      </p:sp>
      <p:sp>
        <p:nvSpPr>
          <p:cNvPr id="14" name="Text 12"/>
          <p:cNvSpPr txBox="1"/>
          <p:nvPr/>
        </p:nvSpPr>
        <p:spPr>
          <a:xfrm>
            <a:off x="4551578" y="3291840"/>
            <a:ext cx="3088538" cy="1691640"/>
          </a:xfrm>
          <a:prstGeom prst="rect">
            <a:avLst/>
          </a:prstGeom>
          <a:noFill/>
          <a:ln/>
        </p:spPr>
        <p:txBody>
          <a:bodyPr wrap="square" lIns="0" tIns="0" rIns="0" bIns="0" rtlCol="0" anchor="t"/>
          <a:lstStyle/>
          <a:p>
            <a:pPr marL="0" indent="0">
              <a:lnSpc>
                <a:spcPct val="103000"/>
              </a:lnSpc>
              <a:buNone/>
            </a:pPr>
            <a:r>
              <a:rPr lang="en-US" sz="1200" dirty="0">
                <a:solidFill>
                  <a:srgbClr val="F0DDE0"/>
                </a:solidFill>
                <a:latin typeface="Calibri" pitchFamily="34" charset="0"/>
                <a:ea typeface="Calibri" pitchFamily="34" charset="-122"/>
                <a:cs typeface="Calibri" pitchFamily="34" charset="-120"/>
              </a:rPr>
              <a:t>Your patient in rapid atrial fibrillation already took their metoprolol this morning. Adding IV diltiazem stacks two negative inotropes and two AV nodal blockers. Expect a bigger pressure drop than the textbook dose suggests — and know that calcium is your rescue.</a:t>
            </a:r>
            <a:endParaRPr lang="en-US" sz="1200" dirty="0"/>
          </a:p>
        </p:txBody>
      </p:sp>
      <p:sp>
        <p:nvSpPr>
          <p:cNvPr id="15" name="Shape 13"/>
          <p:cNvSpPr/>
          <p:nvPr/>
        </p:nvSpPr>
        <p:spPr>
          <a:xfrm>
            <a:off x="8097317" y="1737360"/>
            <a:ext cx="3545738" cy="3383280"/>
          </a:xfrm>
          <a:prstGeom prst="roundRect">
            <a:avLst>
              <a:gd name="adj" fmla="val 2162"/>
            </a:avLst>
          </a:prstGeom>
          <a:solidFill>
            <a:srgbClr val="4E1019"/>
          </a:solidFill>
          <a:ln/>
        </p:spPr>
        <p:txBody>
          <a:bodyPr/>
          <a:lstStyle/>
          <a:p>
            <a:endParaRPr lang="en-US"/>
          </a:p>
        </p:txBody>
      </p:sp>
      <p:sp>
        <p:nvSpPr>
          <p:cNvPr id="16" name="Shape 14"/>
          <p:cNvSpPr/>
          <p:nvPr/>
        </p:nvSpPr>
        <p:spPr>
          <a:xfrm>
            <a:off x="8325917" y="1938528"/>
            <a:ext cx="365760" cy="365760"/>
          </a:xfrm>
          <a:prstGeom prst="ellipse">
            <a:avLst/>
          </a:prstGeom>
          <a:solidFill>
            <a:srgbClr val="B87317"/>
          </a:solidFill>
          <a:ln/>
        </p:spPr>
        <p:txBody>
          <a:bodyPr/>
          <a:lstStyle/>
          <a:p>
            <a:endParaRPr lang="en-US"/>
          </a:p>
        </p:txBody>
      </p:sp>
      <p:sp>
        <p:nvSpPr>
          <p:cNvPr id="17" name="Text 15"/>
          <p:cNvSpPr txBox="1"/>
          <p:nvPr/>
        </p:nvSpPr>
        <p:spPr>
          <a:xfrm>
            <a:off x="8325917" y="1938528"/>
            <a:ext cx="365760" cy="365760"/>
          </a:xfrm>
          <a:prstGeom prst="rect">
            <a:avLst/>
          </a:prstGeom>
          <a:noFill/>
          <a:ln/>
        </p:spPr>
        <p:txBody>
          <a:bodyPr wrap="square" lIns="0" tIns="0" rIns="0" bIns="0" rtlCol="0" anchor="ctr"/>
          <a:lstStyle/>
          <a:p>
            <a:pPr marL="0" indent="0" algn="ctr">
              <a:buNone/>
            </a:pPr>
            <a:r>
              <a:rPr lang="en-US" sz="1400" b="1" dirty="0">
                <a:solidFill>
                  <a:srgbClr val="2A1500"/>
                </a:solidFill>
                <a:latin typeface="Cambria" pitchFamily="34" charset="0"/>
                <a:ea typeface="Cambria" pitchFamily="34" charset="-122"/>
                <a:cs typeface="Cambria" pitchFamily="34" charset="-120"/>
              </a:rPr>
              <a:t>3</a:t>
            </a:r>
            <a:endParaRPr lang="en-US" sz="1400" dirty="0"/>
          </a:p>
        </p:txBody>
      </p:sp>
      <p:sp>
        <p:nvSpPr>
          <p:cNvPr id="18" name="Text 16"/>
          <p:cNvSpPr txBox="1"/>
          <p:nvPr/>
        </p:nvSpPr>
        <p:spPr>
          <a:xfrm>
            <a:off x="8325917" y="2377440"/>
            <a:ext cx="3088538" cy="822960"/>
          </a:xfrm>
          <a:prstGeom prst="rect">
            <a:avLst/>
          </a:prstGeom>
          <a:noFill/>
          <a:ln/>
        </p:spPr>
        <p:txBody>
          <a:bodyPr wrap="square" lIns="0" tIns="0" rIns="0" bIns="0" rtlCol="0" anchor="b"/>
          <a:lstStyle/>
          <a:p>
            <a:pPr marL="0" indent="0">
              <a:buNone/>
            </a:pPr>
            <a:r>
              <a:rPr lang="en-US" sz="1400" b="1" dirty="0">
                <a:solidFill>
                  <a:srgbClr val="FFD98A"/>
                </a:solidFill>
                <a:latin typeface="Calibri" pitchFamily="34" charset="0"/>
                <a:ea typeface="Calibri" pitchFamily="34" charset="-122"/>
                <a:cs typeface="Calibri" pitchFamily="34" charset="-120"/>
              </a:rPr>
              <a:t>Treating sinus tachycardia as an arrhythmia</a:t>
            </a:r>
            <a:endParaRPr lang="en-US" sz="1400" dirty="0"/>
          </a:p>
        </p:txBody>
      </p:sp>
      <p:sp>
        <p:nvSpPr>
          <p:cNvPr id="19" name="Text 17"/>
          <p:cNvSpPr txBox="1"/>
          <p:nvPr/>
        </p:nvSpPr>
        <p:spPr>
          <a:xfrm>
            <a:off x="8325917" y="3291840"/>
            <a:ext cx="3088538" cy="1691640"/>
          </a:xfrm>
          <a:prstGeom prst="rect">
            <a:avLst/>
          </a:prstGeom>
          <a:noFill/>
          <a:ln/>
        </p:spPr>
        <p:txBody>
          <a:bodyPr wrap="square" lIns="0" tIns="0" rIns="0" bIns="0" rtlCol="0" anchor="t"/>
          <a:lstStyle/>
          <a:p>
            <a:pPr marL="0" indent="0">
              <a:lnSpc>
                <a:spcPct val="103000"/>
              </a:lnSpc>
              <a:buNone/>
            </a:pPr>
            <a:r>
              <a:rPr lang="en-US" sz="1200" dirty="0">
                <a:solidFill>
                  <a:srgbClr val="F0DDE0"/>
                </a:solidFill>
                <a:latin typeface="Calibri" pitchFamily="34" charset="0"/>
                <a:ea typeface="Calibri" pitchFamily="34" charset="-122"/>
                <a:cs typeface="Calibri" pitchFamily="34" charset="-120"/>
              </a:rPr>
              <a:t>A rate of 130 that is regular, narrow and gradual in onset is usually a symptom, not the disease: pain, fever, hypovolemia, hypoxia, pulmonary embolism, withdrawal, stimulants. Blocking the compensatory response removes the patient’s only means of maintaining cardiac output.</a:t>
            </a:r>
            <a:endParaRPr lang="en-US" sz="1200" dirty="0"/>
          </a:p>
        </p:txBody>
      </p:sp>
      <p:sp>
        <p:nvSpPr>
          <p:cNvPr id="20" name="Text 18"/>
          <p:cNvSpPr txBox="1"/>
          <p:nvPr/>
        </p:nvSpPr>
        <p:spPr>
          <a:xfrm>
            <a:off x="548640" y="5349240"/>
            <a:ext cx="11094415" cy="411480"/>
          </a:xfrm>
          <a:prstGeom prst="rect">
            <a:avLst/>
          </a:prstGeom>
          <a:noFill/>
          <a:ln/>
        </p:spPr>
        <p:txBody>
          <a:bodyPr wrap="square" lIns="0" tIns="0" rIns="0" bIns="0" rtlCol="0" anchor="ctr"/>
          <a:lstStyle/>
          <a:p>
            <a:pPr marL="0" indent="0">
              <a:buNone/>
            </a:pPr>
            <a:r>
              <a:rPr lang="en-US" sz="1400" b="1" i="1" dirty="0">
                <a:solidFill>
                  <a:srgbClr val="FFFFFF"/>
                </a:solidFill>
                <a:latin typeface="Calibri" pitchFamily="34" charset="0"/>
                <a:ea typeface="Calibri" pitchFamily="34" charset="-122"/>
                <a:cs typeface="Calibri" pitchFamily="34" charset="-120"/>
              </a:rPr>
              <a:t>Ask "is this rhythm the problem, or is it the patient’s answer to a problem?" before you reach for a drug.</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TOXICOLOGY &amp; METABOLIC</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The antidote shelf: what each one is actually for</a:t>
            </a:r>
            <a:endParaRPr lang="en-US" sz="2900" dirty="0"/>
          </a:p>
        </p:txBody>
      </p:sp>
      <p:sp>
        <p:nvSpPr>
          <p:cNvPr id="4" name="Shape 2"/>
          <p:cNvSpPr/>
          <p:nvPr/>
        </p:nvSpPr>
        <p:spPr>
          <a:xfrm>
            <a:off x="11201400" y="475488"/>
            <a:ext cx="543154" cy="237744"/>
          </a:xfrm>
          <a:prstGeom prst="roundRect">
            <a:avLst>
              <a:gd name="adj" fmla="val 50000"/>
            </a:avLst>
          </a:prstGeom>
          <a:solidFill>
            <a:srgbClr val="990011"/>
          </a:solidFill>
          <a:ln/>
        </p:spPr>
        <p:txBody>
          <a:bodyPr/>
          <a:lstStyle/>
          <a:p>
            <a:endParaRPr lang="en-US"/>
          </a:p>
        </p:txBody>
      </p:sp>
      <p:sp>
        <p:nvSpPr>
          <p:cNvPr id="5" name="Text 3"/>
          <p:cNvSpPr txBox="1"/>
          <p:nvPr/>
        </p:nvSpPr>
        <p:spPr>
          <a:xfrm>
            <a:off x="11201400" y="475488"/>
            <a:ext cx="543154"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ALS</a:t>
            </a:r>
            <a:endParaRPr lang="en-US" sz="95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3501644"/>
        </p:xfrm>
        <a:graphic>
          <a:graphicData uri="http://schemas.openxmlformats.org/drawingml/2006/table">
            <a:tbl>
              <a:tblPr/>
              <a:tblGrid>
                <a:gridCol w="219456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6613855">
                  <a:extLst>
                    <a:ext uri="{9D8B030D-6E8A-4147-A177-3AD203B41FA5}">
                      <a16:colId xmlns:a16="http://schemas.microsoft.com/office/drawing/2014/main" val="20002"/>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Agent</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Dose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Give it for</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Calcium chloride / gluconate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 g CaCl₂ IV (or 2–3 g gluconate)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Hyperkalemia with ECG changes (stabilizes the membrane — does not lower K⁺), calcium channel blocker overdose, hypocalcemia after massive transfusion. CaCl₂ is three times as much calcium and far more caustic — big vein, good flush, never with bicarbonate in the same line.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Sodium bicarbonate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 mEq/kg IV</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Tricyclic antidepressant overdose with a wide QRS, severe hyperkalemia, sodium channel blocker toxicity, crush syndrome. Not a routine arrest drug and not a fix for lactic acidosis from poor perfusion.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Glucagon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Toxicity: 5–10 mg IV, then infusion.</a:t>
                      </a:r>
                      <a:endParaRPr lang="en-US" sz="1130" dirty="0">
                        <a:latin typeface="Calibri" charset="0"/>
                        <a:ea typeface="Calibri" charset="0"/>
                        <a:cs typeface="Calibri" charset="0"/>
                      </a:endParaRPr>
                    </a:p>
                    <a:p>
                      <a:pPr marL="0" indent="0">
                        <a:buNone/>
                      </a:pPr>
                      <a:r>
                        <a:rPr lang="en-US" sz="1130" dirty="0">
                          <a:solidFill>
                            <a:srgbClr val="3C424C"/>
                          </a:solidFill>
                          <a:latin typeface="Calibri" pitchFamily="34" charset="0"/>
                          <a:ea typeface="Calibri" pitchFamily="34" charset="-122"/>
                          <a:cs typeface="Calibri" pitchFamily="34" charset="-120"/>
                        </a:rPr>
                        <a:t>Anaphylaxis: 1–5 mg IV</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Beta blocker overdose and refractory beta-blocked anaphylaxis — activates cardiac contractility through a receptor the blocker doesn’t touch. The toxicity dose is far larger than the anaphylaxis dose, and under-dosing is a documented failure. Pediatric 50 mcg/kg. Vomiting is expected.</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Magnesium sulfate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2 g IV over 10–20 min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Torsades de pointes, severe asthma, eclamptic seizures (typically 4–6 g loading per protocol).</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Naloxone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Titrated — see prior slide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Opioid-induced respiratory depression. Not a coma cocktail.</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Atropine + pralidoxime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Large, escalating atropine doses</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Organophosphate / nerve agent exposure. Titrate atropine to drying of secretions, not to heart rate — these patients may need tens of milligrams.</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7" name="Shape 4"/>
          <p:cNvSpPr/>
          <p:nvPr/>
        </p:nvSpPr>
        <p:spPr>
          <a:xfrm>
            <a:off x="548640" y="5029200"/>
            <a:ext cx="11094415" cy="1143000"/>
          </a:xfrm>
          <a:prstGeom prst="roundRect">
            <a:avLst>
              <a:gd name="adj" fmla="val 6400"/>
            </a:avLst>
          </a:prstGeom>
          <a:solidFill>
            <a:srgbClr val="15181E"/>
          </a:solidFill>
          <a:ln/>
        </p:spPr>
        <p:txBody>
          <a:bodyPr/>
          <a:lstStyle/>
          <a:p>
            <a:endParaRPr lang="en-US"/>
          </a:p>
        </p:txBody>
      </p:sp>
      <p:sp>
        <p:nvSpPr>
          <p:cNvPr id="8" name="Text 5"/>
          <p:cNvSpPr txBox="1"/>
          <p:nvPr/>
        </p:nvSpPr>
        <p:spPr>
          <a:xfrm>
            <a:off x="868680" y="5193792"/>
            <a:ext cx="10454335" cy="841248"/>
          </a:xfrm>
          <a:prstGeom prst="rect">
            <a:avLst/>
          </a:prstGeom>
          <a:noFill/>
          <a:ln/>
        </p:spPr>
        <p:txBody>
          <a:bodyPr wrap="square" lIns="0" tIns="0" rIns="0" bIns="0" rtlCol="0" anchor="ctr"/>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Two doses worth remembering: calcium stabilizes the cardiac membrane in hyperkalemia but does not lower the potassium — you still need albuterol and transport. And atropine in organophosphate poisoning is titrated to drying secretions, not to heart rate; these patients can need tens of milligrams.</a:t>
            </a:r>
            <a:endParaRPr lang="en-US" sz="1350" dirty="0"/>
          </a:p>
        </p:txBody>
      </p:sp>
      <p:sp>
        <p:nvSpPr>
          <p:cNvPr id="9" name="Text 6"/>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8A8F98"/>
                </a:solidFill>
                <a:latin typeface="Calibri" pitchFamily="34" charset="0"/>
                <a:ea typeface="Calibri" pitchFamily="34" charset="-122"/>
                <a:cs typeface="Calibri" pitchFamily="34" charset="-120"/>
              </a:rPr>
              <a:t>Doses shown are common adult teaching values — always follow your local protocol and medical direction.</a:t>
            </a:r>
            <a:endParaRPr lang="en-US"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PAIN MANAGEMENT</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Analgesia: matching the drug to the physiology</a:t>
            </a:r>
            <a:endParaRPr lang="en-US" sz="29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3501644"/>
        </p:xfrm>
        <a:graphic>
          <a:graphicData uri="http://schemas.openxmlformats.org/drawingml/2006/table">
            <a:tbl>
              <a:tblPr/>
              <a:tblGrid>
                <a:gridCol w="160020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5608015">
                  <a:extLst>
                    <a:ext uri="{9D8B030D-6E8A-4147-A177-3AD203B41FA5}">
                      <a16:colId xmlns:a16="http://schemas.microsoft.com/office/drawing/2014/main" val="20003"/>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Drug</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Common adult dose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Onset</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Best for / watch for</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Fentanyl</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25–100 mcg IV/IN/IM, titrated</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1–2 min IV</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The workhorse. Hemodynamically stable, no histamine release, short acting. Rapid large boluses can cause chest wall rigidity. Highly lipophilic — works well intranasally.</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Morphine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2–5 mg IV, titrated</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5–10 min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Longer duration. Releases histamine → flushing, itching, hypotension. A poor choice in the hypotensive or borderline patient.</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Ketamine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0.1–0.3 mg/kg IV (analgesic dose)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1–2 min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Excellent when the pressure is soft, and opioid-sparing. Low-dose analgesia can still cause dysphoria — warn the patient and consider a quiet environment.</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Acetaminophen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 g IV or PO</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15 min IV</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Genuinely useful adjunct, especially in the elderly. Check for hidden acetaminophen in the patient’s home combination products before dosing.</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Ketorolac</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15–30 mg IV/IM</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15–30 min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Great for renal colic and musculoskeletal pain. Avoid in bleeding, anticoagulation, renal insufficiency, suspected fracture requiring surgery per local practice, and in the elderly.</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Nitrous oxide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Self-administered 50:50</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2–5 min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Patient-controlled and self-limiting. Avoid in pneumothorax, bowel obstruction, and head injury — it expands closed gas spaces.</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Shape 2"/>
          <p:cNvSpPr/>
          <p:nvPr/>
        </p:nvSpPr>
        <p:spPr>
          <a:xfrm>
            <a:off x="548640" y="5120640"/>
            <a:ext cx="11094415" cy="1097280"/>
          </a:xfrm>
          <a:prstGeom prst="roundRect">
            <a:avLst>
              <a:gd name="adj" fmla="val 6667"/>
            </a:avLst>
          </a:prstGeom>
          <a:solidFill>
            <a:srgbClr val="15181E"/>
          </a:solidFill>
          <a:ln/>
        </p:spPr>
        <p:txBody>
          <a:bodyPr/>
          <a:lstStyle/>
          <a:p>
            <a:endParaRPr lang="en-US"/>
          </a:p>
        </p:txBody>
      </p:sp>
      <p:sp>
        <p:nvSpPr>
          <p:cNvPr id="6" name="Text 3"/>
          <p:cNvSpPr txBox="1"/>
          <p:nvPr/>
        </p:nvSpPr>
        <p:spPr>
          <a:xfrm>
            <a:off x="868680" y="5285232"/>
            <a:ext cx="10454335" cy="804672"/>
          </a:xfrm>
          <a:prstGeom prst="rect">
            <a:avLst/>
          </a:prstGeom>
          <a:noFill/>
          <a:ln/>
        </p:spPr>
        <p:txBody>
          <a:bodyPr wrap="square" lIns="0" tIns="0" rIns="0" bIns="0" rtlCol="0" anchor="ctr"/>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Oligoanalgesia is still the norm in EMS — worst in children, the elderly, and patients who do not speak English. Pain is a vital sign you can actually fix, and intranasal fentanyl in the child with a forearm fracture needs no IV and no needle.</a:t>
            </a:r>
            <a:endParaRPr lang="en-US" sz="1350" dirty="0"/>
          </a:p>
        </p:txBody>
      </p:sp>
      <p:sp>
        <p:nvSpPr>
          <p:cNvPr id="7" name="Text 4"/>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8A8F98"/>
                </a:solidFill>
                <a:latin typeface="Calibri" pitchFamily="34" charset="0"/>
                <a:ea typeface="Calibri" pitchFamily="34" charset="-122"/>
                <a:cs typeface="Calibri" pitchFamily="34" charset="-120"/>
              </a:rPr>
              <a:t>Doses shown are common adult teaching values — always follow your local protocol and medical direction.</a:t>
            </a:r>
            <a:endParaRPr lang="en-US" sz="9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3A0A12"/>
        </a:solidFill>
        <a:effectLst/>
      </p:bgPr>
    </p:bg>
    <p:spTree>
      <p:nvGrpSpPr>
        <p:cNvPr id="1" name=""/>
        <p:cNvGrpSpPr/>
        <p:nvPr/>
      </p:nvGrpSpPr>
      <p:grpSpPr>
        <a:xfrm>
          <a:off x="0" y="0"/>
          <a:ext cx="0" cy="0"/>
          <a:chOff x="0" y="0"/>
          <a:chExt cx="0" cy="0"/>
        </a:xfrm>
      </p:grpSpPr>
      <p:sp>
        <p:nvSpPr>
          <p:cNvPr id="2" name="Shape 0"/>
          <p:cNvSpPr/>
          <p:nvPr/>
        </p:nvSpPr>
        <p:spPr>
          <a:xfrm>
            <a:off x="548640" y="384048"/>
            <a:ext cx="1797710" cy="237744"/>
          </a:xfrm>
          <a:prstGeom prst="roundRect">
            <a:avLst>
              <a:gd name="adj" fmla="val 50000"/>
            </a:avLst>
          </a:prstGeom>
          <a:solidFill>
            <a:srgbClr val="B87317"/>
          </a:solidFill>
          <a:ln/>
        </p:spPr>
        <p:txBody>
          <a:bodyPr/>
          <a:lstStyle/>
          <a:p>
            <a:endParaRPr lang="en-US"/>
          </a:p>
        </p:txBody>
      </p:sp>
      <p:sp>
        <p:nvSpPr>
          <p:cNvPr id="3" name="Text 1"/>
          <p:cNvSpPr txBox="1"/>
          <p:nvPr/>
        </p:nvSpPr>
        <p:spPr>
          <a:xfrm>
            <a:off x="548640" y="384048"/>
            <a:ext cx="1797710" cy="237744"/>
          </a:xfrm>
          <a:prstGeom prst="rect">
            <a:avLst/>
          </a:prstGeom>
          <a:noFill/>
          <a:ln/>
        </p:spPr>
        <p:txBody>
          <a:bodyPr wrap="square" lIns="0" tIns="0" rIns="0" bIns="0" rtlCol="0" anchor="ctr"/>
          <a:lstStyle/>
          <a:p>
            <a:pPr marL="0" indent="0" algn="ctr">
              <a:buNone/>
            </a:pPr>
            <a:r>
              <a:rPr lang="en-US" sz="950" b="1" kern="0" spc="80" dirty="0">
                <a:solidFill>
                  <a:srgbClr val="2A1500"/>
                </a:solidFill>
                <a:latin typeface="Calibri" pitchFamily="34" charset="0"/>
                <a:ea typeface="Calibri" pitchFamily="34" charset="-122"/>
                <a:cs typeface="Calibri" pitchFamily="34" charset="-120"/>
              </a:rPr>
              <a:t>HIGH-RISK PITFALL</a:t>
            </a:r>
            <a:endParaRPr lang="en-US" sz="950" dirty="0"/>
          </a:p>
        </p:txBody>
      </p:sp>
      <p:sp>
        <p:nvSpPr>
          <p:cNvPr id="4" name="Text 2"/>
          <p:cNvSpPr txBox="1"/>
          <p:nvPr/>
        </p:nvSpPr>
        <p:spPr>
          <a:xfrm>
            <a:off x="548640" y="786384"/>
            <a:ext cx="11094415" cy="713232"/>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Sedation and analgesia: the stacking problem</a:t>
            </a:r>
            <a:endParaRPr lang="en-US" sz="2800" dirty="0"/>
          </a:p>
        </p:txBody>
      </p:sp>
      <p:sp>
        <p:nvSpPr>
          <p:cNvPr id="5" name="Shape 3"/>
          <p:cNvSpPr/>
          <p:nvPr/>
        </p:nvSpPr>
        <p:spPr>
          <a:xfrm>
            <a:off x="548640" y="1691640"/>
            <a:ext cx="5341468" cy="1874520"/>
          </a:xfrm>
          <a:prstGeom prst="roundRect">
            <a:avLst>
              <a:gd name="adj" fmla="val 3902"/>
            </a:avLst>
          </a:prstGeom>
          <a:solidFill>
            <a:srgbClr val="4E1019"/>
          </a:solidFill>
          <a:ln/>
        </p:spPr>
        <p:txBody>
          <a:bodyPr/>
          <a:lstStyle/>
          <a:p>
            <a:endParaRPr lang="en-US"/>
          </a:p>
        </p:txBody>
      </p:sp>
      <p:sp>
        <p:nvSpPr>
          <p:cNvPr id="6" name="Shape 4"/>
          <p:cNvSpPr/>
          <p:nvPr/>
        </p:nvSpPr>
        <p:spPr>
          <a:xfrm>
            <a:off x="777240" y="1892808"/>
            <a:ext cx="329184" cy="329184"/>
          </a:xfrm>
          <a:prstGeom prst="ellipse">
            <a:avLst/>
          </a:prstGeom>
          <a:solidFill>
            <a:srgbClr val="B87317"/>
          </a:solidFill>
          <a:ln/>
        </p:spPr>
        <p:txBody>
          <a:bodyPr/>
          <a:lstStyle/>
          <a:p>
            <a:endParaRPr lang="en-US"/>
          </a:p>
        </p:txBody>
      </p:sp>
      <p:sp>
        <p:nvSpPr>
          <p:cNvPr id="7" name="Text 5"/>
          <p:cNvSpPr txBox="1"/>
          <p:nvPr/>
        </p:nvSpPr>
        <p:spPr>
          <a:xfrm>
            <a:off x="777240" y="1892808"/>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1</a:t>
            </a:r>
            <a:endParaRPr lang="en-US" sz="1300" dirty="0"/>
          </a:p>
        </p:txBody>
      </p:sp>
      <p:sp>
        <p:nvSpPr>
          <p:cNvPr id="8" name="Text 6"/>
          <p:cNvSpPr txBox="1"/>
          <p:nvPr/>
        </p:nvSpPr>
        <p:spPr>
          <a:xfrm>
            <a:off x="1207008" y="1856232"/>
            <a:ext cx="4472788" cy="402336"/>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Opioid + benzodiazepine is the classic lethal pair</a:t>
            </a:r>
            <a:endParaRPr lang="en-US" sz="1400" dirty="0"/>
          </a:p>
        </p:txBody>
      </p:sp>
      <p:sp>
        <p:nvSpPr>
          <p:cNvPr id="9" name="Text 7"/>
          <p:cNvSpPr txBox="1"/>
          <p:nvPr/>
        </p:nvSpPr>
        <p:spPr>
          <a:xfrm>
            <a:off x="777240" y="2331720"/>
            <a:ext cx="4884268" cy="1097280"/>
          </a:xfrm>
          <a:prstGeom prst="rect">
            <a:avLst/>
          </a:prstGeom>
          <a:noFill/>
          <a:ln/>
        </p:spPr>
        <p:txBody>
          <a:bodyPr wrap="square" lIns="0" tIns="0" rIns="0" bIns="0" rtlCol="0" anchor="t"/>
          <a:lstStyle/>
          <a:p>
            <a:pPr marL="0" indent="0">
              <a:lnSpc>
                <a:spcPct val="103000"/>
              </a:lnSpc>
              <a:buNone/>
            </a:pPr>
            <a:r>
              <a:rPr lang="en-US" sz="1150" dirty="0">
                <a:solidFill>
                  <a:srgbClr val="F0DDE0"/>
                </a:solidFill>
                <a:latin typeface="Calibri" pitchFamily="34" charset="0"/>
                <a:ea typeface="Calibri" pitchFamily="34" charset="-122"/>
                <a:cs typeface="Calibri" pitchFamily="34" charset="-120"/>
              </a:rPr>
              <a:t>Each drug alone rarely stops breathing in a healthy adult. Together they are synergistic, not additive — and the effect is amplified in the elderly, in the patient with sleep apnea, and in anyone who has been drinking. If you give both, you have committed to continuous capnography and a hand on the BVM.</a:t>
            </a:r>
            <a:endParaRPr lang="en-US" sz="1150" dirty="0"/>
          </a:p>
        </p:txBody>
      </p:sp>
      <p:sp>
        <p:nvSpPr>
          <p:cNvPr id="10" name="Shape 8"/>
          <p:cNvSpPr/>
          <p:nvPr/>
        </p:nvSpPr>
        <p:spPr>
          <a:xfrm>
            <a:off x="6301588" y="1691640"/>
            <a:ext cx="5341468" cy="1874520"/>
          </a:xfrm>
          <a:prstGeom prst="roundRect">
            <a:avLst>
              <a:gd name="adj" fmla="val 3902"/>
            </a:avLst>
          </a:prstGeom>
          <a:solidFill>
            <a:srgbClr val="4E1019"/>
          </a:solidFill>
          <a:ln/>
        </p:spPr>
        <p:txBody>
          <a:bodyPr/>
          <a:lstStyle/>
          <a:p>
            <a:endParaRPr lang="en-US"/>
          </a:p>
        </p:txBody>
      </p:sp>
      <p:sp>
        <p:nvSpPr>
          <p:cNvPr id="11" name="Shape 9"/>
          <p:cNvSpPr/>
          <p:nvPr/>
        </p:nvSpPr>
        <p:spPr>
          <a:xfrm>
            <a:off x="6530188" y="1892808"/>
            <a:ext cx="329184" cy="329184"/>
          </a:xfrm>
          <a:prstGeom prst="ellipse">
            <a:avLst/>
          </a:prstGeom>
          <a:solidFill>
            <a:srgbClr val="B87317"/>
          </a:solidFill>
          <a:ln/>
        </p:spPr>
        <p:txBody>
          <a:bodyPr/>
          <a:lstStyle/>
          <a:p>
            <a:endParaRPr lang="en-US"/>
          </a:p>
        </p:txBody>
      </p:sp>
      <p:sp>
        <p:nvSpPr>
          <p:cNvPr id="12" name="Text 10"/>
          <p:cNvSpPr txBox="1"/>
          <p:nvPr/>
        </p:nvSpPr>
        <p:spPr>
          <a:xfrm>
            <a:off x="6530188" y="1892808"/>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2</a:t>
            </a:r>
            <a:endParaRPr lang="en-US" sz="1300" dirty="0"/>
          </a:p>
        </p:txBody>
      </p:sp>
      <p:sp>
        <p:nvSpPr>
          <p:cNvPr id="13" name="Text 11"/>
          <p:cNvSpPr txBox="1"/>
          <p:nvPr/>
        </p:nvSpPr>
        <p:spPr>
          <a:xfrm>
            <a:off x="6959956" y="1856232"/>
            <a:ext cx="4472788" cy="402336"/>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The home med list already gave a dose</a:t>
            </a:r>
            <a:endParaRPr lang="en-US" sz="1400" dirty="0"/>
          </a:p>
        </p:txBody>
      </p:sp>
      <p:sp>
        <p:nvSpPr>
          <p:cNvPr id="14" name="Text 12"/>
          <p:cNvSpPr txBox="1"/>
          <p:nvPr/>
        </p:nvSpPr>
        <p:spPr>
          <a:xfrm>
            <a:off x="6530188" y="2331720"/>
            <a:ext cx="4884268" cy="1097280"/>
          </a:xfrm>
          <a:prstGeom prst="rect">
            <a:avLst/>
          </a:prstGeom>
          <a:noFill/>
          <a:ln/>
        </p:spPr>
        <p:txBody>
          <a:bodyPr wrap="square" lIns="0" tIns="0" rIns="0" bIns="0" rtlCol="0" anchor="t"/>
          <a:lstStyle/>
          <a:p>
            <a:pPr marL="0" indent="0">
              <a:lnSpc>
                <a:spcPct val="103000"/>
              </a:lnSpc>
              <a:buNone/>
            </a:pPr>
            <a:r>
              <a:rPr lang="en-US" sz="1150" dirty="0">
                <a:solidFill>
                  <a:srgbClr val="F0DDE0"/>
                </a:solidFill>
                <a:latin typeface="Calibri" pitchFamily="34" charset="0"/>
                <a:ea typeface="Calibri" pitchFamily="34" charset="-122"/>
                <a:cs typeface="Calibri" pitchFamily="34" charset="-120"/>
              </a:rPr>
              <a:t>Your patient takes alprazolam three times a day, gabapentin, and a nightly muscle relaxant. Your "normal" 2 mg of midazolam lands on top of all of it. Reduce the dose and lengthen the interval — start at half and titrate.</a:t>
            </a:r>
            <a:endParaRPr lang="en-US" sz="1150" dirty="0"/>
          </a:p>
        </p:txBody>
      </p:sp>
      <p:sp>
        <p:nvSpPr>
          <p:cNvPr id="15" name="Shape 13"/>
          <p:cNvSpPr/>
          <p:nvPr/>
        </p:nvSpPr>
        <p:spPr>
          <a:xfrm>
            <a:off x="548640" y="3749040"/>
            <a:ext cx="5341468" cy="1874520"/>
          </a:xfrm>
          <a:prstGeom prst="roundRect">
            <a:avLst>
              <a:gd name="adj" fmla="val 3902"/>
            </a:avLst>
          </a:prstGeom>
          <a:solidFill>
            <a:srgbClr val="4E1019"/>
          </a:solidFill>
          <a:ln/>
        </p:spPr>
        <p:txBody>
          <a:bodyPr/>
          <a:lstStyle/>
          <a:p>
            <a:endParaRPr lang="en-US"/>
          </a:p>
        </p:txBody>
      </p:sp>
      <p:sp>
        <p:nvSpPr>
          <p:cNvPr id="16" name="Shape 14"/>
          <p:cNvSpPr/>
          <p:nvPr/>
        </p:nvSpPr>
        <p:spPr>
          <a:xfrm>
            <a:off x="777240" y="3950208"/>
            <a:ext cx="329184" cy="329184"/>
          </a:xfrm>
          <a:prstGeom prst="ellipse">
            <a:avLst/>
          </a:prstGeom>
          <a:solidFill>
            <a:srgbClr val="B87317"/>
          </a:solidFill>
          <a:ln/>
        </p:spPr>
        <p:txBody>
          <a:bodyPr/>
          <a:lstStyle/>
          <a:p>
            <a:endParaRPr lang="en-US"/>
          </a:p>
        </p:txBody>
      </p:sp>
      <p:sp>
        <p:nvSpPr>
          <p:cNvPr id="17" name="Text 15"/>
          <p:cNvSpPr txBox="1"/>
          <p:nvPr/>
        </p:nvSpPr>
        <p:spPr>
          <a:xfrm>
            <a:off x="777240" y="3950208"/>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3</a:t>
            </a:r>
            <a:endParaRPr lang="en-US" sz="1300" dirty="0"/>
          </a:p>
        </p:txBody>
      </p:sp>
      <p:sp>
        <p:nvSpPr>
          <p:cNvPr id="18" name="Text 16"/>
          <p:cNvSpPr txBox="1"/>
          <p:nvPr/>
        </p:nvSpPr>
        <p:spPr>
          <a:xfrm>
            <a:off x="1207008" y="3913632"/>
            <a:ext cx="4472788" cy="402336"/>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Ketamine is not a free pass</a:t>
            </a:r>
            <a:endParaRPr lang="en-US" sz="1400" dirty="0"/>
          </a:p>
        </p:txBody>
      </p:sp>
      <p:sp>
        <p:nvSpPr>
          <p:cNvPr id="19" name="Text 17"/>
          <p:cNvSpPr txBox="1"/>
          <p:nvPr/>
        </p:nvSpPr>
        <p:spPr>
          <a:xfrm>
            <a:off x="777240" y="4389120"/>
            <a:ext cx="4884268" cy="1097280"/>
          </a:xfrm>
          <a:prstGeom prst="rect">
            <a:avLst/>
          </a:prstGeom>
          <a:noFill/>
          <a:ln/>
        </p:spPr>
        <p:txBody>
          <a:bodyPr wrap="square" lIns="0" tIns="0" rIns="0" bIns="0" rtlCol="0" anchor="t"/>
          <a:lstStyle/>
          <a:p>
            <a:pPr marL="0" indent="0">
              <a:lnSpc>
                <a:spcPct val="103000"/>
              </a:lnSpc>
              <a:buNone/>
            </a:pPr>
            <a:r>
              <a:rPr lang="en-US" sz="1150" dirty="0">
                <a:solidFill>
                  <a:srgbClr val="F0DDE0"/>
                </a:solidFill>
                <a:latin typeface="Calibri" pitchFamily="34" charset="0"/>
                <a:ea typeface="Calibri" pitchFamily="34" charset="-122"/>
                <a:cs typeface="Calibri" pitchFamily="34" charset="-120"/>
              </a:rPr>
              <a:t>It preserves respiratory drive better than most alternatives, but laryngospasm, emergence agitation, hypersalivation and a transient blood pressure and heart rate rise are all real. In the catecholamine-depleted, shocked patient it can drop the pressure rather than raise it.</a:t>
            </a:r>
            <a:endParaRPr lang="en-US" sz="1150" dirty="0"/>
          </a:p>
        </p:txBody>
      </p:sp>
      <p:sp>
        <p:nvSpPr>
          <p:cNvPr id="20" name="Shape 18"/>
          <p:cNvSpPr/>
          <p:nvPr/>
        </p:nvSpPr>
        <p:spPr>
          <a:xfrm>
            <a:off x="6301588" y="3749040"/>
            <a:ext cx="5341468" cy="1874520"/>
          </a:xfrm>
          <a:prstGeom prst="roundRect">
            <a:avLst>
              <a:gd name="adj" fmla="val 3902"/>
            </a:avLst>
          </a:prstGeom>
          <a:solidFill>
            <a:srgbClr val="4E1019"/>
          </a:solidFill>
          <a:ln/>
        </p:spPr>
        <p:txBody>
          <a:bodyPr/>
          <a:lstStyle/>
          <a:p>
            <a:endParaRPr lang="en-US"/>
          </a:p>
        </p:txBody>
      </p:sp>
      <p:sp>
        <p:nvSpPr>
          <p:cNvPr id="21" name="Shape 19"/>
          <p:cNvSpPr/>
          <p:nvPr/>
        </p:nvSpPr>
        <p:spPr>
          <a:xfrm>
            <a:off x="6530188" y="3950208"/>
            <a:ext cx="329184" cy="329184"/>
          </a:xfrm>
          <a:prstGeom prst="ellipse">
            <a:avLst/>
          </a:prstGeom>
          <a:solidFill>
            <a:srgbClr val="B87317"/>
          </a:solidFill>
          <a:ln/>
        </p:spPr>
        <p:txBody>
          <a:bodyPr/>
          <a:lstStyle/>
          <a:p>
            <a:endParaRPr lang="en-US"/>
          </a:p>
        </p:txBody>
      </p:sp>
      <p:sp>
        <p:nvSpPr>
          <p:cNvPr id="22" name="Text 20"/>
          <p:cNvSpPr txBox="1"/>
          <p:nvPr/>
        </p:nvSpPr>
        <p:spPr>
          <a:xfrm>
            <a:off x="6530188" y="3950208"/>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4</a:t>
            </a:r>
            <a:endParaRPr lang="en-US" sz="1300" dirty="0"/>
          </a:p>
        </p:txBody>
      </p:sp>
      <p:sp>
        <p:nvSpPr>
          <p:cNvPr id="23" name="Text 21"/>
          <p:cNvSpPr txBox="1"/>
          <p:nvPr/>
        </p:nvSpPr>
        <p:spPr>
          <a:xfrm>
            <a:off x="6959956" y="3913632"/>
            <a:ext cx="4472788" cy="402336"/>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Sedation without monitoring is the sentinel event</a:t>
            </a:r>
            <a:endParaRPr lang="en-US" sz="1400" dirty="0"/>
          </a:p>
        </p:txBody>
      </p:sp>
      <p:sp>
        <p:nvSpPr>
          <p:cNvPr id="24" name="Text 22"/>
          <p:cNvSpPr txBox="1"/>
          <p:nvPr/>
        </p:nvSpPr>
        <p:spPr>
          <a:xfrm>
            <a:off x="6530188" y="4389120"/>
            <a:ext cx="4884268" cy="1097280"/>
          </a:xfrm>
          <a:prstGeom prst="rect">
            <a:avLst/>
          </a:prstGeom>
          <a:noFill/>
          <a:ln/>
        </p:spPr>
        <p:txBody>
          <a:bodyPr wrap="square" lIns="0" tIns="0" rIns="0" bIns="0" rtlCol="0" anchor="t"/>
          <a:lstStyle/>
          <a:p>
            <a:pPr marL="0" indent="0">
              <a:lnSpc>
                <a:spcPct val="103000"/>
              </a:lnSpc>
              <a:buNone/>
            </a:pPr>
            <a:r>
              <a:rPr lang="en-US" sz="1150" dirty="0">
                <a:solidFill>
                  <a:srgbClr val="F0DDE0"/>
                </a:solidFill>
                <a:latin typeface="Calibri" pitchFamily="34" charset="0"/>
                <a:ea typeface="Calibri" pitchFamily="34" charset="-122"/>
                <a:cs typeface="Calibri" pitchFamily="34" charset="-120"/>
              </a:rPr>
              <a:t>Every sedated patient gets continuous waveform capnography, pulse oximetry, cardiac monitoring and a documented reassessment. The patient who is quiet in the back of a moving ambulance is not necessarily stable — they may simply be hard to see.</a:t>
            </a:r>
            <a:endParaRPr lang="en-US" sz="1150" dirty="0"/>
          </a:p>
        </p:txBody>
      </p:sp>
      <p:sp>
        <p:nvSpPr>
          <p:cNvPr id="25" name="Text 23"/>
          <p:cNvSpPr txBox="1"/>
          <p:nvPr/>
        </p:nvSpPr>
        <p:spPr>
          <a:xfrm>
            <a:off x="548640" y="5897880"/>
            <a:ext cx="11094415" cy="365760"/>
          </a:xfrm>
          <a:prstGeom prst="rect">
            <a:avLst/>
          </a:prstGeom>
          <a:noFill/>
          <a:ln/>
        </p:spPr>
        <p:txBody>
          <a:bodyPr wrap="square" lIns="0" tIns="0" rIns="0" bIns="0" rtlCol="0" anchor="ctr"/>
          <a:lstStyle/>
          <a:p>
            <a:pPr marL="0" indent="0">
              <a:buNone/>
            </a:pPr>
            <a:r>
              <a:rPr lang="en-US" sz="1350" b="1" i="1" dirty="0">
                <a:solidFill>
                  <a:srgbClr val="FFFFFF"/>
                </a:solidFill>
                <a:latin typeface="Calibri" pitchFamily="34" charset="0"/>
                <a:ea typeface="Calibri" pitchFamily="34" charset="-122"/>
                <a:cs typeface="Calibri" pitchFamily="34" charset="-120"/>
              </a:rPr>
              <a:t>Rule of thumb in the elderly and the polypharmacy patient: start at half the usual dose and double the reassessment frequency.</a:t>
            </a:r>
            <a:endParaRPr lang="en-US" sz="13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SEDATION, AGITATION AND NAUSEA</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Behavioral emergencies and antiemetics</a:t>
            </a:r>
            <a:endParaRPr lang="en-US" sz="2900" dirty="0"/>
          </a:p>
        </p:txBody>
      </p:sp>
      <p:sp>
        <p:nvSpPr>
          <p:cNvPr id="4" name="Shape 2"/>
          <p:cNvSpPr/>
          <p:nvPr/>
        </p:nvSpPr>
        <p:spPr>
          <a:xfrm>
            <a:off x="11201400" y="475488"/>
            <a:ext cx="543154" cy="237744"/>
          </a:xfrm>
          <a:prstGeom prst="roundRect">
            <a:avLst>
              <a:gd name="adj" fmla="val 50000"/>
            </a:avLst>
          </a:prstGeom>
          <a:solidFill>
            <a:srgbClr val="990011"/>
          </a:solidFill>
          <a:ln/>
        </p:spPr>
        <p:txBody>
          <a:bodyPr/>
          <a:lstStyle/>
          <a:p>
            <a:endParaRPr lang="en-US"/>
          </a:p>
        </p:txBody>
      </p:sp>
      <p:sp>
        <p:nvSpPr>
          <p:cNvPr id="5" name="Text 3"/>
          <p:cNvSpPr txBox="1"/>
          <p:nvPr/>
        </p:nvSpPr>
        <p:spPr>
          <a:xfrm>
            <a:off x="11201400" y="475488"/>
            <a:ext cx="543154"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ALS</a:t>
            </a:r>
            <a:endParaRPr lang="en-US" sz="950" dirty="0"/>
          </a:p>
        </p:txBody>
      </p:sp>
      <p:sp>
        <p:nvSpPr>
          <p:cNvPr id="6" name="Shape 4"/>
          <p:cNvSpPr/>
          <p:nvPr/>
        </p:nvSpPr>
        <p:spPr>
          <a:xfrm>
            <a:off x="548640" y="1325880"/>
            <a:ext cx="5364328" cy="2514600"/>
          </a:xfrm>
          <a:prstGeom prst="roundRect">
            <a:avLst>
              <a:gd name="adj" fmla="val 2909"/>
            </a:avLst>
          </a:prstGeom>
          <a:solidFill>
            <a:srgbClr val="F4F1F1"/>
          </a:solidFill>
          <a:ln/>
        </p:spPr>
        <p:txBody>
          <a:bodyPr/>
          <a:lstStyle/>
          <a:p>
            <a:endParaRPr lang="en-US"/>
          </a:p>
        </p:txBody>
      </p:sp>
      <p:sp>
        <p:nvSpPr>
          <p:cNvPr id="7" name="Text 5"/>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Agitation and sedation</a:t>
            </a:r>
            <a:endParaRPr lang="en-US" sz="1400" dirty="0"/>
          </a:p>
        </p:txBody>
      </p:sp>
      <p:sp>
        <p:nvSpPr>
          <p:cNvPr id="8" name="Text 6"/>
          <p:cNvSpPr txBox="1"/>
          <p:nvPr/>
        </p:nvSpPr>
        <p:spPr>
          <a:xfrm>
            <a:off x="768096" y="1828800"/>
            <a:ext cx="4925416" cy="18653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Midazolam 2–5 mg IV/IM/IN — fast, short, respiratory depressant. Reduce in the elderly.</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Ketamine 1–2 mg/kg IV or 4–5 mg/kg IM for severe agitation — rapid and reliable, but commits you to airway monitoring and often to a post-sedation hypoventilation period.</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Droperidol / haloperidol 2.5–5 mg IM — effective, but QT prolongation and dystonic reactions are real; avoid stacking on other QT-prolonging home meds.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Always look for a medical cause of agitation first: hypoglycemia, hypoxia, head injury, sepsis, withdrawal, toxic ingestion.</a:t>
            </a:r>
            <a:endParaRPr lang="en-US" sz="1150" dirty="0"/>
          </a:p>
        </p:txBody>
      </p:sp>
      <p:sp>
        <p:nvSpPr>
          <p:cNvPr id="9" name="Shape 7"/>
          <p:cNvSpPr/>
          <p:nvPr/>
        </p:nvSpPr>
        <p:spPr>
          <a:xfrm>
            <a:off x="6278728" y="1325880"/>
            <a:ext cx="5364328" cy="2514600"/>
          </a:xfrm>
          <a:prstGeom prst="roundRect">
            <a:avLst>
              <a:gd name="adj" fmla="val 2909"/>
            </a:avLst>
          </a:prstGeom>
          <a:solidFill>
            <a:srgbClr val="EDEFF5"/>
          </a:solidFill>
          <a:ln/>
        </p:spPr>
        <p:txBody>
          <a:bodyPr/>
          <a:lstStyle/>
          <a:p>
            <a:endParaRPr lang="en-US"/>
          </a:p>
        </p:txBody>
      </p:sp>
      <p:sp>
        <p:nvSpPr>
          <p:cNvPr id="10" name="Text 8"/>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Nausea and vomiting</a:t>
            </a:r>
            <a:endParaRPr lang="en-US" sz="1400" dirty="0"/>
          </a:p>
        </p:txBody>
      </p:sp>
      <p:sp>
        <p:nvSpPr>
          <p:cNvPr id="11" name="Text 9"/>
          <p:cNvSpPr txBox="1"/>
          <p:nvPr/>
        </p:nvSpPr>
        <p:spPr>
          <a:xfrm>
            <a:off x="6498184" y="1828800"/>
            <a:ext cx="4925416" cy="18653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Ondansetron 4 mg IV/ODT — the standard. Blocks serotonin 5-HT₃ receptors. Prolongs the QT; be cautious in the patient already on methadone, citalopram or an antipsychotic.</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Promethazine 12.5–25 mg — highly caustic. Severe tissue injury and limb loss have occurred with extravasation or inadvertent arterial injection. Many systems have removed it entirely; if yours has not, dilute it, run it into a large free-flowing IV, and stop at any pain.</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Diphenhydramine 25–50 mg treats a dystonic reaction from an antiemetic or antipsychotic.</a:t>
            </a:r>
            <a:endParaRPr lang="en-US" sz="1150" dirty="0"/>
          </a:p>
        </p:txBody>
      </p:sp>
      <p:sp>
        <p:nvSpPr>
          <p:cNvPr id="12" name="Shape 10"/>
          <p:cNvSpPr/>
          <p:nvPr/>
        </p:nvSpPr>
        <p:spPr>
          <a:xfrm>
            <a:off x="548640" y="4069080"/>
            <a:ext cx="11094415" cy="1874520"/>
          </a:xfrm>
          <a:prstGeom prst="roundRect">
            <a:avLst>
              <a:gd name="adj" fmla="val 3902"/>
            </a:avLst>
          </a:prstGeom>
          <a:solidFill>
            <a:srgbClr val="15181E"/>
          </a:solidFill>
          <a:ln/>
        </p:spPr>
        <p:txBody>
          <a:bodyPr/>
          <a:lstStyle/>
          <a:p>
            <a:endParaRPr lang="en-US"/>
          </a:p>
        </p:txBody>
      </p:sp>
      <p:sp>
        <p:nvSpPr>
          <p:cNvPr id="13" name="Text 11"/>
          <p:cNvSpPr txBox="1"/>
          <p:nvPr/>
        </p:nvSpPr>
        <p:spPr>
          <a:xfrm>
            <a:off x="868680" y="4206240"/>
            <a:ext cx="10454335" cy="36576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Every chemically restrained patient is a critical patient</a:t>
            </a:r>
            <a:endParaRPr lang="en-US" sz="1500" dirty="0"/>
          </a:p>
        </p:txBody>
      </p:sp>
      <p:sp>
        <p:nvSpPr>
          <p:cNvPr id="14" name="Text 12"/>
          <p:cNvSpPr txBox="1"/>
          <p:nvPr/>
        </p:nvSpPr>
        <p:spPr>
          <a:xfrm>
            <a:off x="868680" y="4617720"/>
            <a:ext cx="10454335" cy="1234440"/>
          </a:xfrm>
          <a:prstGeom prst="rect">
            <a:avLst/>
          </a:prstGeom>
          <a:noFill/>
          <a:ln/>
        </p:spPr>
        <p:txBody>
          <a:bodyPr wrap="square" lIns="0" tIns="0" rIns="0" bIns="0" rtlCol="0" anchor="t"/>
          <a:lstStyle/>
          <a:p>
            <a:pPr marL="203200" indent="-203200">
              <a:lnSpc>
                <a:spcPct val="102000"/>
              </a:lnSpc>
              <a:spcAft>
                <a:spcPts val="400"/>
              </a:spcAft>
              <a:buSzPct val="100000"/>
              <a:buChar char="▪"/>
            </a:pPr>
            <a:r>
              <a:rPr lang="en-US" sz="1200" dirty="0">
                <a:solidFill>
                  <a:srgbClr val="C7CDD6"/>
                </a:solidFill>
                <a:latin typeface="Calibri" pitchFamily="34" charset="0"/>
                <a:ea typeface="Calibri" pitchFamily="34" charset="-122"/>
                <a:cs typeface="Calibri" pitchFamily="34" charset="-120"/>
              </a:rPr>
              <a:t>Continuous capnography, pulse oximetry and cardiac monitoring — not spot checks</a:t>
            </a:r>
            <a:endParaRPr lang="en-US" sz="1200" dirty="0"/>
          </a:p>
          <a:p>
            <a:pPr marL="203200" indent="-203200">
              <a:lnSpc>
                <a:spcPct val="102000"/>
              </a:lnSpc>
              <a:spcAft>
                <a:spcPts val="400"/>
              </a:spcAft>
              <a:buSzPct val="100000"/>
              <a:buChar char="▪"/>
            </a:pPr>
            <a:r>
              <a:rPr lang="en-US" sz="1200" dirty="0">
                <a:solidFill>
                  <a:srgbClr val="C7CDD6"/>
                </a:solidFill>
                <a:latin typeface="Calibri" pitchFamily="34" charset="0"/>
                <a:ea typeface="Calibri" pitchFamily="34" charset="-122"/>
                <a:cs typeface="Calibri" pitchFamily="34" charset="-120"/>
              </a:rPr>
              <a:t>Never prone, never hobbled, never face-down on a backboard; position for airway and chest excursion</a:t>
            </a:r>
            <a:endParaRPr lang="en-US" sz="1200" dirty="0"/>
          </a:p>
          <a:p>
            <a:pPr marL="203200" indent="-203200">
              <a:lnSpc>
                <a:spcPct val="102000"/>
              </a:lnSpc>
              <a:spcAft>
                <a:spcPts val="400"/>
              </a:spcAft>
              <a:buSzPct val="100000"/>
              <a:buChar char="▪"/>
            </a:pPr>
            <a:r>
              <a:rPr lang="en-US" sz="1200" dirty="0">
                <a:solidFill>
                  <a:srgbClr val="C7CDD6"/>
                </a:solidFill>
                <a:latin typeface="Calibri" pitchFamily="34" charset="0"/>
                <a:ea typeface="Calibri" pitchFamily="34" charset="-122"/>
                <a:cs typeface="Calibri" pitchFamily="34" charset="-120"/>
              </a:rPr>
              <a:t>Check a temperature and a glucose on every agitated patient — hyperthermia and hypoglycemia both present as combativeness</a:t>
            </a:r>
            <a:endParaRPr lang="en-US" sz="1200" dirty="0"/>
          </a:p>
          <a:p>
            <a:pPr marL="203200" indent="-203200">
              <a:lnSpc>
                <a:spcPct val="102000"/>
              </a:lnSpc>
              <a:spcAft>
                <a:spcPts val="400"/>
              </a:spcAft>
              <a:buSzPct val="100000"/>
              <a:buChar char="▪"/>
            </a:pPr>
            <a:r>
              <a:rPr lang="en-US" sz="1200" dirty="0">
                <a:solidFill>
                  <a:srgbClr val="C7CDD6"/>
                </a:solidFill>
                <a:latin typeface="Calibri" pitchFamily="34" charset="0"/>
                <a:ea typeface="Calibri" pitchFamily="34" charset="-122"/>
                <a:cs typeface="Calibri" pitchFamily="34" charset="-120"/>
              </a:rPr>
              <a:t>Document the indication, the dose, the time, and a reassessment after every intervention</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ADVANCED AIRWAY</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Rapid sequence intubation pharmacology</a:t>
            </a:r>
            <a:endParaRPr lang="en-US" sz="2900" dirty="0"/>
          </a:p>
        </p:txBody>
      </p:sp>
      <p:sp>
        <p:nvSpPr>
          <p:cNvPr id="4" name="Shape 2"/>
          <p:cNvSpPr/>
          <p:nvPr/>
        </p:nvSpPr>
        <p:spPr>
          <a:xfrm>
            <a:off x="10835640" y="475488"/>
            <a:ext cx="991210" cy="237744"/>
          </a:xfrm>
          <a:prstGeom prst="roundRect">
            <a:avLst>
              <a:gd name="adj" fmla="val 50000"/>
            </a:avLst>
          </a:prstGeom>
          <a:solidFill>
            <a:srgbClr val="990011"/>
          </a:solidFill>
          <a:ln/>
        </p:spPr>
        <p:txBody>
          <a:bodyPr/>
          <a:lstStyle/>
          <a:p>
            <a:endParaRPr lang="en-US"/>
          </a:p>
        </p:txBody>
      </p:sp>
      <p:sp>
        <p:nvSpPr>
          <p:cNvPr id="5" name="Text 3"/>
          <p:cNvSpPr txBox="1"/>
          <p:nvPr/>
        </p:nvSpPr>
        <p:spPr>
          <a:xfrm>
            <a:off x="10835640" y="475488"/>
            <a:ext cx="991210"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ALS ONLY</a:t>
            </a:r>
            <a:endParaRPr lang="en-US" sz="95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3329432"/>
        </p:xfrm>
        <a:graphic>
          <a:graphicData uri="http://schemas.openxmlformats.org/drawingml/2006/table">
            <a:tbl>
              <a:tblPr/>
              <a:tblGrid>
                <a:gridCol w="2103120">
                  <a:extLst>
                    <a:ext uri="{9D8B030D-6E8A-4147-A177-3AD203B41FA5}">
                      <a16:colId xmlns:a16="http://schemas.microsoft.com/office/drawing/2014/main" val="20000"/>
                    </a:ext>
                  </a:extLst>
                </a:gridCol>
                <a:gridCol w="169164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gridCol w="5882335">
                  <a:extLst>
                    <a:ext uri="{9D8B030D-6E8A-4147-A177-3AD203B41FA5}">
                      <a16:colId xmlns:a16="http://schemas.microsoft.com/office/drawing/2014/main" val="20003"/>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Drug</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Dose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Role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What to think about</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Ketamine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1–2 mg/kg IV</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Induction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Preserves respiratory drive and usually blood pressure. Preferred in the hypotensive or bronchospastic patient. May drop the pressure in the catecholamine-depleted.</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Etomidate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0.3 mg/kg IV</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Induction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Hemodynamically neutral in most patients. Causes transient adrenal suppression and myoclonus. Provides no analgesia.</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Rocuronium</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1–1.2 mg/kg IV</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Paralytic</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Onset 45–60 s, duration 45–70 min. If you cannot intubate, you own the airway for the next hour unless sugammadex is available.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Succinylcholine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1.5 mg/kg IV</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Paralytic</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Fastest onset and shortest duration, but a long contraindication list (next slide). Causes a transient potassium rise.</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Fentanyl</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1–2 mcg/kg</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Adjunct</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Blunts the sympathetic response to laryngoscopy. Use cautiously if the pressure is marginal.</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30" b="1" dirty="0">
                          <a:solidFill>
                            <a:srgbClr val="15181E"/>
                          </a:solidFill>
                          <a:latin typeface="Calibri" pitchFamily="34" charset="0"/>
                          <a:ea typeface="Calibri" pitchFamily="34" charset="-122"/>
                          <a:cs typeface="Calibri" pitchFamily="34" charset="-120"/>
                        </a:rPr>
                        <a:t>Post-intubation sedation</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Per protocol</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Mandatory</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30" dirty="0">
                          <a:solidFill>
                            <a:srgbClr val="3C424C"/>
                          </a:solidFill>
                          <a:latin typeface="Calibri" pitchFamily="34" charset="0"/>
                          <a:ea typeface="Calibri" pitchFamily="34" charset="-122"/>
                          <a:cs typeface="Calibri" pitchFamily="34" charset="-120"/>
                        </a:rPr>
                        <a:t>A paralyzed patient who is awake is an act of harm. Sedation and analgesia are planned and drawn up before the paralytic goes in, not after.</a:t>
                      </a:r>
                      <a:endParaRPr lang="en-US" sz="113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7" name="Shape 4"/>
          <p:cNvSpPr/>
          <p:nvPr/>
        </p:nvSpPr>
        <p:spPr>
          <a:xfrm>
            <a:off x="548640" y="5230368"/>
            <a:ext cx="11094415" cy="868680"/>
          </a:xfrm>
          <a:prstGeom prst="roundRect">
            <a:avLst>
              <a:gd name="adj" fmla="val 8421"/>
            </a:avLst>
          </a:prstGeom>
          <a:solidFill>
            <a:srgbClr val="3A0A12"/>
          </a:solidFill>
          <a:ln/>
        </p:spPr>
        <p:txBody>
          <a:bodyPr/>
          <a:lstStyle/>
          <a:p>
            <a:endParaRPr lang="en-US"/>
          </a:p>
        </p:txBody>
      </p:sp>
      <p:sp>
        <p:nvSpPr>
          <p:cNvPr id="8" name="Text 5"/>
          <p:cNvSpPr txBox="1"/>
          <p:nvPr/>
        </p:nvSpPr>
        <p:spPr>
          <a:xfrm>
            <a:off x="868680" y="5349240"/>
            <a:ext cx="10454335" cy="640080"/>
          </a:xfrm>
          <a:prstGeom prst="rect">
            <a:avLst/>
          </a:prstGeom>
          <a:noFill/>
          <a:ln/>
        </p:spPr>
        <p:txBody>
          <a:bodyPr wrap="square" lIns="0" tIns="0" rIns="0" bIns="0" rtlCol="0" anchor="ctr"/>
          <a:lstStyle/>
          <a:p>
            <a:pPr marL="0" indent="0">
              <a:lnSpc>
                <a:spcPct val="105000"/>
              </a:lnSpc>
              <a:buNone/>
            </a:pPr>
            <a:r>
              <a:rPr lang="en-US" sz="1350" b="1" dirty="0">
                <a:solidFill>
                  <a:srgbClr val="FFD98A"/>
                </a:solidFill>
                <a:latin typeface="Calibri" pitchFamily="34" charset="0"/>
                <a:ea typeface="Calibri" pitchFamily="34" charset="-122"/>
                <a:cs typeface="Calibri" pitchFamily="34" charset="-120"/>
              </a:rPr>
              <a:t>Resuscitate before you intubate: fix the pressure, fix the saturation, and correct acidosis first. Peri-intubation arrest is driven by hypotension, hypoxia and acidosis — not by the choice of induction agent.</a:t>
            </a:r>
            <a:endParaRPr lang="en-US" sz="1350" dirty="0"/>
          </a:p>
        </p:txBody>
      </p:sp>
      <p:sp>
        <p:nvSpPr>
          <p:cNvPr id="9" name="Text 6"/>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9A8A8A"/>
                </a:solidFill>
                <a:latin typeface="Calibri" pitchFamily="34" charset="0"/>
                <a:ea typeface="Calibri" pitchFamily="34" charset="-122"/>
                <a:cs typeface="Calibri" pitchFamily="34" charset="-120"/>
              </a:rPr>
              <a:t>ALS scope. EMTs: your role is the checklist, the suction, the pre-oxygenation and the second set of eyes on the dose.</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3A0A12"/>
        </a:solidFill>
        <a:effectLst/>
      </p:bgPr>
    </p:bg>
    <p:spTree>
      <p:nvGrpSpPr>
        <p:cNvPr id="1" name=""/>
        <p:cNvGrpSpPr/>
        <p:nvPr/>
      </p:nvGrpSpPr>
      <p:grpSpPr>
        <a:xfrm>
          <a:off x="0" y="0"/>
          <a:ext cx="0" cy="0"/>
          <a:chOff x="0" y="0"/>
          <a:chExt cx="0" cy="0"/>
        </a:xfrm>
      </p:grpSpPr>
      <p:sp>
        <p:nvSpPr>
          <p:cNvPr id="2" name="Shape 0"/>
          <p:cNvSpPr/>
          <p:nvPr/>
        </p:nvSpPr>
        <p:spPr>
          <a:xfrm>
            <a:off x="548640" y="384048"/>
            <a:ext cx="1797710" cy="237744"/>
          </a:xfrm>
          <a:prstGeom prst="roundRect">
            <a:avLst>
              <a:gd name="adj" fmla="val 50000"/>
            </a:avLst>
          </a:prstGeom>
          <a:solidFill>
            <a:srgbClr val="B87317"/>
          </a:solidFill>
          <a:ln/>
        </p:spPr>
        <p:txBody>
          <a:bodyPr/>
          <a:lstStyle/>
          <a:p>
            <a:endParaRPr lang="en-US"/>
          </a:p>
        </p:txBody>
      </p:sp>
      <p:sp>
        <p:nvSpPr>
          <p:cNvPr id="3" name="Text 1"/>
          <p:cNvSpPr txBox="1"/>
          <p:nvPr/>
        </p:nvSpPr>
        <p:spPr>
          <a:xfrm>
            <a:off x="548640" y="384048"/>
            <a:ext cx="1797710" cy="237744"/>
          </a:xfrm>
          <a:prstGeom prst="rect">
            <a:avLst/>
          </a:prstGeom>
          <a:noFill/>
          <a:ln/>
        </p:spPr>
        <p:txBody>
          <a:bodyPr wrap="square" lIns="0" tIns="0" rIns="0" bIns="0" rtlCol="0" anchor="ctr"/>
          <a:lstStyle/>
          <a:p>
            <a:pPr marL="0" indent="0" algn="ctr">
              <a:buNone/>
            </a:pPr>
            <a:r>
              <a:rPr lang="en-US" sz="950" b="1" kern="0" spc="80" dirty="0">
                <a:solidFill>
                  <a:srgbClr val="2A1500"/>
                </a:solidFill>
                <a:latin typeface="Calibri" pitchFamily="34" charset="0"/>
                <a:ea typeface="Calibri" pitchFamily="34" charset="-122"/>
                <a:cs typeface="Calibri" pitchFamily="34" charset="-120"/>
              </a:rPr>
              <a:t>HIGH-RISK PITFALL</a:t>
            </a:r>
            <a:endParaRPr lang="en-US" sz="950" dirty="0"/>
          </a:p>
        </p:txBody>
      </p:sp>
      <p:sp>
        <p:nvSpPr>
          <p:cNvPr id="4" name="Text 2"/>
          <p:cNvSpPr txBox="1"/>
          <p:nvPr/>
        </p:nvSpPr>
        <p:spPr>
          <a:xfrm>
            <a:off x="548640" y="786384"/>
            <a:ext cx="11094415" cy="713232"/>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Succinylcholine: know the contraindications cold</a:t>
            </a:r>
            <a:endParaRPr lang="en-US" sz="2800" dirty="0"/>
          </a:p>
        </p:txBody>
      </p:sp>
      <p:sp>
        <p:nvSpPr>
          <p:cNvPr id="5" name="Text 3"/>
          <p:cNvSpPr txBox="1"/>
          <p:nvPr/>
        </p:nvSpPr>
        <p:spPr>
          <a:xfrm>
            <a:off x="548640" y="1600200"/>
            <a:ext cx="11094415" cy="457200"/>
          </a:xfrm>
          <a:prstGeom prst="rect">
            <a:avLst/>
          </a:prstGeom>
          <a:noFill/>
          <a:ln/>
        </p:spPr>
        <p:txBody>
          <a:bodyPr wrap="square" lIns="0" tIns="0" rIns="0" bIns="0" rtlCol="0" anchor="ctr"/>
          <a:lstStyle/>
          <a:p>
            <a:pPr marL="0" indent="0">
              <a:buNone/>
            </a:pPr>
            <a:r>
              <a:rPr lang="en-US" sz="1350" i="1" dirty="0">
                <a:solidFill>
                  <a:srgbClr val="E5C9CE"/>
                </a:solidFill>
                <a:latin typeface="Calibri" pitchFamily="34" charset="0"/>
                <a:ea typeface="Calibri" pitchFamily="34" charset="-122"/>
                <a:cs typeface="Calibri" pitchFamily="34" charset="-120"/>
              </a:rPr>
              <a:t>Succinylcholine depolarizes the muscle membrane and dumps potassium into the serum. In a patient with up-regulated receptors or an already high potassium, that rise can be lethal.</a:t>
            </a:r>
            <a:endParaRPr lang="en-US" sz="1350" dirty="0"/>
          </a:p>
        </p:txBody>
      </p:sp>
      <p:sp>
        <p:nvSpPr>
          <p:cNvPr id="6" name="Shape 4"/>
          <p:cNvSpPr/>
          <p:nvPr/>
        </p:nvSpPr>
        <p:spPr>
          <a:xfrm>
            <a:off x="548640" y="2240280"/>
            <a:ext cx="3545738" cy="3017520"/>
          </a:xfrm>
          <a:prstGeom prst="roundRect">
            <a:avLst>
              <a:gd name="adj" fmla="val 2424"/>
            </a:avLst>
          </a:prstGeom>
          <a:solidFill>
            <a:srgbClr val="4E1019"/>
          </a:solidFill>
          <a:ln/>
        </p:spPr>
        <p:txBody>
          <a:bodyPr/>
          <a:lstStyle/>
          <a:p>
            <a:endParaRPr lang="en-US"/>
          </a:p>
        </p:txBody>
      </p:sp>
      <p:sp>
        <p:nvSpPr>
          <p:cNvPr id="7" name="Text 5"/>
          <p:cNvSpPr txBox="1"/>
          <p:nvPr/>
        </p:nvSpPr>
        <p:spPr>
          <a:xfrm>
            <a:off x="777240" y="2359152"/>
            <a:ext cx="3088538" cy="713232"/>
          </a:xfrm>
          <a:prstGeom prst="rect">
            <a:avLst/>
          </a:prstGeom>
          <a:noFill/>
          <a:ln/>
        </p:spPr>
        <p:txBody>
          <a:bodyPr wrap="square" lIns="0" tIns="0" rIns="0" bIns="0" rtlCol="0" anchor="b"/>
          <a:lstStyle/>
          <a:p>
            <a:pPr marL="0" indent="0">
              <a:buNone/>
            </a:pPr>
            <a:r>
              <a:rPr lang="en-US" sz="1350" b="1" dirty="0">
                <a:solidFill>
                  <a:srgbClr val="FFD98A"/>
                </a:solidFill>
                <a:latin typeface="Calibri" pitchFamily="34" charset="0"/>
                <a:ea typeface="Calibri" pitchFamily="34" charset="-122"/>
                <a:cs typeface="Calibri" pitchFamily="34" charset="-120"/>
              </a:rPr>
              <a:t>Known or suspected hyperkalemia</a:t>
            </a:r>
            <a:endParaRPr lang="en-US" sz="1350" dirty="0"/>
          </a:p>
        </p:txBody>
      </p:sp>
      <p:sp>
        <p:nvSpPr>
          <p:cNvPr id="8" name="Text 6"/>
          <p:cNvSpPr txBox="1"/>
          <p:nvPr/>
        </p:nvSpPr>
        <p:spPr>
          <a:xfrm>
            <a:off x="777240" y="3154680"/>
            <a:ext cx="3088538" cy="2011680"/>
          </a:xfrm>
          <a:prstGeom prst="rect">
            <a:avLst/>
          </a:prstGeom>
          <a:noFill/>
          <a:ln/>
        </p:spPr>
        <p:txBody>
          <a:bodyPr wrap="square" lIns="0" tIns="0" rIns="0" bIns="0" rtlCol="0" anchor="t"/>
          <a:lstStyle/>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Dialysis patient, especially one who missed a session</a:t>
            </a:r>
            <a:endParaRPr lang="en-US" sz="1250" dirty="0"/>
          </a:p>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Renal failure with an unknown potassium</a:t>
            </a:r>
            <a:endParaRPr lang="en-US" sz="1250" dirty="0"/>
          </a:p>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Crush injury or rhabdomyolysis</a:t>
            </a:r>
            <a:endParaRPr lang="en-US" sz="1250" dirty="0"/>
          </a:p>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Severe acidosis</a:t>
            </a:r>
            <a:endParaRPr lang="en-US" sz="1250" dirty="0"/>
          </a:p>
        </p:txBody>
      </p:sp>
      <p:sp>
        <p:nvSpPr>
          <p:cNvPr id="9" name="Shape 7"/>
          <p:cNvSpPr/>
          <p:nvPr/>
        </p:nvSpPr>
        <p:spPr>
          <a:xfrm>
            <a:off x="4322978" y="2240280"/>
            <a:ext cx="3545738" cy="3017520"/>
          </a:xfrm>
          <a:prstGeom prst="roundRect">
            <a:avLst>
              <a:gd name="adj" fmla="val 2424"/>
            </a:avLst>
          </a:prstGeom>
          <a:solidFill>
            <a:srgbClr val="4E1019"/>
          </a:solidFill>
          <a:ln/>
        </p:spPr>
        <p:txBody>
          <a:bodyPr/>
          <a:lstStyle/>
          <a:p>
            <a:endParaRPr lang="en-US"/>
          </a:p>
        </p:txBody>
      </p:sp>
      <p:sp>
        <p:nvSpPr>
          <p:cNvPr id="10" name="Text 8"/>
          <p:cNvSpPr txBox="1"/>
          <p:nvPr/>
        </p:nvSpPr>
        <p:spPr>
          <a:xfrm>
            <a:off x="4551578" y="2359152"/>
            <a:ext cx="3088538" cy="713232"/>
          </a:xfrm>
          <a:prstGeom prst="rect">
            <a:avLst/>
          </a:prstGeom>
          <a:noFill/>
          <a:ln/>
        </p:spPr>
        <p:txBody>
          <a:bodyPr wrap="square" lIns="0" tIns="0" rIns="0" bIns="0" rtlCol="0" anchor="b"/>
          <a:lstStyle/>
          <a:p>
            <a:pPr marL="0" indent="0">
              <a:buNone/>
            </a:pPr>
            <a:r>
              <a:rPr lang="en-US" sz="1350" b="1" dirty="0">
                <a:solidFill>
                  <a:srgbClr val="FFD98A"/>
                </a:solidFill>
                <a:latin typeface="Calibri" pitchFamily="34" charset="0"/>
                <a:ea typeface="Calibri" pitchFamily="34" charset="-122"/>
                <a:cs typeface="Calibri" pitchFamily="34" charset="-120"/>
              </a:rPr>
              <a:t>Up-regulated receptors (from ~24 h onward)</a:t>
            </a:r>
            <a:endParaRPr lang="en-US" sz="1350" dirty="0"/>
          </a:p>
        </p:txBody>
      </p:sp>
      <p:sp>
        <p:nvSpPr>
          <p:cNvPr id="11" name="Text 9"/>
          <p:cNvSpPr txBox="1"/>
          <p:nvPr/>
        </p:nvSpPr>
        <p:spPr>
          <a:xfrm>
            <a:off x="4551578" y="3154680"/>
            <a:ext cx="3088538" cy="2011680"/>
          </a:xfrm>
          <a:prstGeom prst="rect">
            <a:avLst/>
          </a:prstGeom>
          <a:noFill/>
          <a:ln/>
        </p:spPr>
        <p:txBody>
          <a:bodyPr wrap="square" lIns="0" tIns="0" rIns="0" bIns="0" rtlCol="0" anchor="t"/>
          <a:lstStyle/>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Major burns beyond about 24 hours</a:t>
            </a:r>
            <a:endParaRPr lang="en-US" sz="1250" dirty="0"/>
          </a:p>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Crush injury beyond about 24 hours</a:t>
            </a:r>
            <a:endParaRPr lang="en-US" sz="1250" dirty="0"/>
          </a:p>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Denervation: stroke, spinal cord injury, ALS, muscular dystrophy</a:t>
            </a:r>
            <a:endParaRPr lang="en-US" sz="1250" dirty="0"/>
          </a:p>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Prolonged immobility or critical illness</a:t>
            </a:r>
            <a:endParaRPr lang="en-US" sz="1250" dirty="0"/>
          </a:p>
        </p:txBody>
      </p:sp>
      <p:sp>
        <p:nvSpPr>
          <p:cNvPr id="12" name="Shape 10"/>
          <p:cNvSpPr/>
          <p:nvPr/>
        </p:nvSpPr>
        <p:spPr>
          <a:xfrm>
            <a:off x="8097317" y="2240280"/>
            <a:ext cx="3545738" cy="3017520"/>
          </a:xfrm>
          <a:prstGeom prst="roundRect">
            <a:avLst>
              <a:gd name="adj" fmla="val 2424"/>
            </a:avLst>
          </a:prstGeom>
          <a:solidFill>
            <a:srgbClr val="4E1019"/>
          </a:solidFill>
          <a:ln/>
        </p:spPr>
        <p:txBody>
          <a:bodyPr/>
          <a:lstStyle/>
          <a:p>
            <a:endParaRPr lang="en-US"/>
          </a:p>
        </p:txBody>
      </p:sp>
      <p:sp>
        <p:nvSpPr>
          <p:cNvPr id="13" name="Text 11"/>
          <p:cNvSpPr txBox="1"/>
          <p:nvPr/>
        </p:nvSpPr>
        <p:spPr>
          <a:xfrm>
            <a:off x="8325917" y="2359152"/>
            <a:ext cx="3088538" cy="713232"/>
          </a:xfrm>
          <a:prstGeom prst="rect">
            <a:avLst/>
          </a:prstGeom>
          <a:noFill/>
          <a:ln/>
        </p:spPr>
        <p:txBody>
          <a:bodyPr wrap="square" lIns="0" tIns="0" rIns="0" bIns="0" rtlCol="0" anchor="b"/>
          <a:lstStyle/>
          <a:p>
            <a:pPr marL="0" indent="0">
              <a:buNone/>
            </a:pPr>
            <a:r>
              <a:rPr lang="en-US" sz="1350" b="1" dirty="0">
                <a:solidFill>
                  <a:srgbClr val="FFD98A"/>
                </a:solidFill>
                <a:latin typeface="Calibri" pitchFamily="34" charset="0"/>
                <a:ea typeface="Calibri" pitchFamily="34" charset="-122"/>
                <a:cs typeface="Calibri" pitchFamily="34" charset="-120"/>
              </a:rPr>
              <a:t>Other absolute concerns</a:t>
            </a:r>
            <a:endParaRPr lang="en-US" sz="1350" dirty="0"/>
          </a:p>
        </p:txBody>
      </p:sp>
      <p:sp>
        <p:nvSpPr>
          <p:cNvPr id="14" name="Text 12"/>
          <p:cNvSpPr txBox="1"/>
          <p:nvPr/>
        </p:nvSpPr>
        <p:spPr>
          <a:xfrm>
            <a:off x="8325917" y="3154680"/>
            <a:ext cx="3088538" cy="2011680"/>
          </a:xfrm>
          <a:prstGeom prst="rect">
            <a:avLst/>
          </a:prstGeom>
          <a:noFill/>
          <a:ln/>
        </p:spPr>
        <p:txBody>
          <a:bodyPr wrap="square" lIns="0" tIns="0" rIns="0" bIns="0" rtlCol="0" anchor="t"/>
          <a:lstStyle/>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Personal or family history of malignant hyperthermia</a:t>
            </a:r>
            <a:endParaRPr lang="en-US" sz="1250" dirty="0"/>
          </a:p>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Known myopathy — including undiagnosed muscular dystrophy in a young boy</a:t>
            </a:r>
            <a:endParaRPr lang="en-US" sz="1250" dirty="0"/>
          </a:p>
          <a:p>
            <a:pPr marL="203200" indent="-203200">
              <a:lnSpc>
                <a:spcPct val="102000"/>
              </a:lnSpc>
              <a:spcAft>
                <a:spcPts val="600"/>
              </a:spcAft>
              <a:buSzPct val="100000"/>
              <a:buChar char="▪"/>
            </a:pPr>
            <a:r>
              <a:rPr lang="en-US" sz="1250" dirty="0">
                <a:solidFill>
                  <a:srgbClr val="F0DDE0"/>
                </a:solidFill>
                <a:latin typeface="Calibri" pitchFamily="34" charset="0"/>
                <a:ea typeface="Calibri" pitchFamily="34" charset="-122"/>
                <a:cs typeface="Calibri" pitchFamily="34" charset="-120"/>
              </a:rPr>
              <a:t>Pre-existing bradycardia, especially in children (pre-treat or choose rocuronium)</a:t>
            </a:r>
            <a:endParaRPr lang="en-US" sz="1250" dirty="0"/>
          </a:p>
        </p:txBody>
      </p:sp>
      <p:sp>
        <p:nvSpPr>
          <p:cNvPr id="15" name="Text 13"/>
          <p:cNvSpPr txBox="1"/>
          <p:nvPr/>
        </p:nvSpPr>
        <p:spPr>
          <a:xfrm>
            <a:off x="548640" y="5486400"/>
            <a:ext cx="11094415" cy="411480"/>
          </a:xfrm>
          <a:prstGeom prst="rect">
            <a:avLst/>
          </a:prstGeom>
          <a:noFill/>
          <a:ln/>
        </p:spPr>
        <p:txBody>
          <a:bodyPr wrap="square" lIns="0" tIns="0" rIns="0" bIns="0" rtlCol="0" anchor="ctr"/>
          <a:lstStyle/>
          <a:p>
            <a:pPr marL="0" indent="0">
              <a:buNone/>
            </a:pPr>
            <a:r>
              <a:rPr lang="en-US" sz="1400" b="1" i="1" dirty="0">
                <a:solidFill>
                  <a:srgbClr val="FFFFFF"/>
                </a:solidFill>
                <a:latin typeface="Calibri" pitchFamily="34" charset="0"/>
                <a:ea typeface="Calibri" pitchFamily="34" charset="-122"/>
                <a:cs typeface="Calibri" pitchFamily="34" charset="-120"/>
              </a:rPr>
              <a:t>When in doubt, rocuronium. A longer paralysis is a manageable problem; a hyperkalemic arrest on the cot is not.</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WHAT CHANGED</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2025 AHA guideline update: the medication headlines</a:t>
            </a:r>
            <a:endParaRPr lang="en-US" sz="2900" dirty="0"/>
          </a:p>
        </p:txBody>
      </p:sp>
      <p:sp>
        <p:nvSpPr>
          <p:cNvPr id="4" name="Shape 2"/>
          <p:cNvSpPr/>
          <p:nvPr/>
        </p:nvSpPr>
        <p:spPr>
          <a:xfrm>
            <a:off x="548640" y="1371600"/>
            <a:ext cx="5364328" cy="1417320"/>
          </a:xfrm>
          <a:prstGeom prst="roundRect">
            <a:avLst>
              <a:gd name="adj" fmla="val 5161"/>
            </a:avLst>
          </a:prstGeom>
          <a:solidFill>
            <a:srgbClr val="F4F1F1"/>
          </a:solidFill>
          <a:ln/>
        </p:spPr>
        <p:txBody>
          <a:bodyPr/>
          <a:lstStyle/>
          <a:p>
            <a:endParaRPr lang="en-US"/>
          </a:p>
        </p:txBody>
      </p:sp>
      <p:sp>
        <p:nvSpPr>
          <p:cNvPr id="5" name="Shape 3"/>
          <p:cNvSpPr/>
          <p:nvPr/>
        </p:nvSpPr>
        <p:spPr>
          <a:xfrm>
            <a:off x="749808" y="1554480"/>
            <a:ext cx="329184" cy="329184"/>
          </a:xfrm>
          <a:prstGeom prst="ellipse">
            <a:avLst/>
          </a:prstGeom>
          <a:solidFill>
            <a:srgbClr val="990011"/>
          </a:solidFill>
          <a:ln/>
        </p:spPr>
        <p:txBody>
          <a:bodyPr/>
          <a:lstStyle/>
          <a:p>
            <a:endParaRPr lang="en-US"/>
          </a:p>
        </p:txBody>
      </p:sp>
      <p:sp>
        <p:nvSpPr>
          <p:cNvPr id="6" name="Text 4"/>
          <p:cNvSpPr txBox="1"/>
          <p:nvPr/>
        </p:nvSpPr>
        <p:spPr>
          <a:xfrm>
            <a:off x="749808" y="155448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7" name="Text 5"/>
          <p:cNvSpPr txBox="1"/>
          <p:nvPr/>
        </p:nvSpPr>
        <p:spPr>
          <a:xfrm>
            <a:off x="1188720" y="1536192"/>
            <a:ext cx="4523080" cy="384048"/>
          </a:xfrm>
          <a:prstGeom prst="rect">
            <a:avLst/>
          </a:prstGeom>
          <a:noFill/>
          <a:ln/>
        </p:spPr>
        <p:txBody>
          <a:bodyPr wrap="square" lIns="0" tIns="0" rIns="0" bIns="0" rtlCol="0" anchor="ctr"/>
          <a:lstStyle/>
          <a:p>
            <a:pPr marL="0" indent="0">
              <a:buNone/>
            </a:pPr>
            <a:r>
              <a:rPr lang="en-US" sz="1350" b="1" dirty="0">
                <a:solidFill>
                  <a:srgbClr val="15181E"/>
                </a:solidFill>
                <a:latin typeface="Calibri" pitchFamily="34" charset="0"/>
                <a:ea typeface="Calibri" pitchFamily="34" charset="-122"/>
                <a:cs typeface="Calibri" pitchFamily="34" charset="-120"/>
              </a:rPr>
              <a:t>Shockable rhythms: shock first, then epinephrine</a:t>
            </a:r>
            <a:endParaRPr lang="en-US" sz="1350" dirty="0"/>
          </a:p>
        </p:txBody>
      </p:sp>
      <p:sp>
        <p:nvSpPr>
          <p:cNvPr id="8" name="Text 6"/>
          <p:cNvSpPr txBox="1"/>
          <p:nvPr/>
        </p:nvSpPr>
        <p:spPr>
          <a:xfrm>
            <a:off x="768096" y="1975104"/>
            <a:ext cx="4925416" cy="667512"/>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In VF and pulseless VT it is reasonable to give epinephrine after initial defibrillation attempts have FAILED — not after a fixed shock count, and not in the patient who has just converted. Electricity is the therapy.</a:t>
            </a:r>
            <a:endParaRPr lang="en-US" sz="1150" dirty="0"/>
          </a:p>
        </p:txBody>
      </p:sp>
      <p:sp>
        <p:nvSpPr>
          <p:cNvPr id="9" name="Shape 7"/>
          <p:cNvSpPr/>
          <p:nvPr/>
        </p:nvSpPr>
        <p:spPr>
          <a:xfrm>
            <a:off x="6278728" y="1371600"/>
            <a:ext cx="5364328" cy="1417320"/>
          </a:xfrm>
          <a:prstGeom prst="roundRect">
            <a:avLst>
              <a:gd name="adj" fmla="val 5161"/>
            </a:avLst>
          </a:prstGeom>
          <a:solidFill>
            <a:srgbClr val="F4F1F1"/>
          </a:solidFill>
          <a:ln/>
        </p:spPr>
        <p:txBody>
          <a:bodyPr/>
          <a:lstStyle/>
          <a:p>
            <a:endParaRPr lang="en-US"/>
          </a:p>
        </p:txBody>
      </p:sp>
      <p:sp>
        <p:nvSpPr>
          <p:cNvPr id="10" name="Shape 8"/>
          <p:cNvSpPr/>
          <p:nvPr/>
        </p:nvSpPr>
        <p:spPr>
          <a:xfrm>
            <a:off x="6479896" y="1554480"/>
            <a:ext cx="329184" cy="329184"/>
          </a:xfrm>
          <a:prstGeom prst="ellipse">
            <a:avLst/>
          </a:prstGeom>
          <a:solidFill>
            <a:srgbClr val="990011"/>
          </a:solidFill>
          <a:ln/>
        </p:spPr>
        <p:txBody>
          <a:bodyPr/>
          <a:lstStyle/>
          <a:p>
            <a:endParaRPr lang="en-US"/>
          </a:p>
        </p:txBody>
      </p:sp>
      <p:sp>
        <p:nvSpPr>
          <p:cNvPr id="11" name="Text 9"/>
          <p:cNvSpPr txBox="1"/>
          <p:nvPr/>
        </p:nvSpPr>
        <p:spPr>
          <a:xfrm>
            <a:off x="6479896" y="155448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2" name="Text 10"/>
          <p:cNvSpPr txBox="1"/>
          <p:nvPr/>
        </p:nvSpPr>
        <p:spPr>
          <a:xfrm>
            <a:off x="6918808" y="1536192"/>
            <a:ext cx="4523080" cy="384048"/>
          </a:xfrm>
          <a:prstGeom prst="rect">
            <a:avLst/>
          </a:prstGeom>
          <a:noFill/>
          <a:ln/>
        </p:spPr>
        <p:txBody>
          <a:bodyPr wrap="square" lIns="0" tIns="0" rIns="0" bIns="0" rtlCol="0" anchor="ctr"/>
          <a:lstStyle/>
          <a:p>
            <a:pPr marL="0" indent="0">
              <a:buNone/>
            </a:pPr>
            <a:r>
              <a:rPr lang="en-US" sz="1350" b="1" dirty="0">
                <a:solidFill>
                  <a:srgbClr val="15181E"/>
                </a:solidFill>
                <a:latin typeface="Calibri" pitchFamily="34" charset="0"/>
                <a:ea typeface="Calibri" pitchFamily="34" charset="-122"/>
                <a:cs typeface="Calibri" pitchFamily="34" charset="-120"/>
              </a:rPr>
              <a:t>Non-shockable rhythms: epinephrine early</a:t>
            </a:r>
            <a:endParaRPr lang="en-US" sz="1350" dirty="0"/>
          </a:p>
        </p:txBody>
      </p:sp>
      <p:sp>
        <p:nvSpPr>
          <p:cNvPr id="13" name="Text 11"/>
          <p:cNvSpPr txBox="1"/>
          <p:nvPr/>
        </p:nvSpPr>
        <p:spPr>
          <a:xfrm>
            <a:off x="6498184" y="1975104"/>
            <a:ext cx="4925416" cy="667512"/>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In asystole and PEA, give epinephrine as soon as feasible and then every 3–5 minutes. Earlier administration is associated with better outcomes.</a:t>
            </a:r>
            <a:endParaRPr lang="en-US" sz="1150" dirty="0"/>
          </a:p>
        </p:txBody>
      </p:sp>
      <p:sp>
        <p:nvSpPr>
          <p:cNvPr id="14" name="Shape 12"/>
          <p:cNvSpPr/>
          <p:nvPr/>
        </p:nvSpPr>
        <p:spPr>
          <a:xfrm>
            <a:off x="548640" y="3063240"/>
            <a:ext cx="5364328" cy="1417320"/>
          </a:xfrm>
          <a:prstGeom prst="roundRect">
            <a:avLst>
              <a:gd name="adj" fmla="val 5161"/>
            </a:avLst>
          </a:prstGeom>
          <a:solidFill>
            <a:srgbClr val="EDEFF5"/>
          </a:solidFill>
          <a:ln/>
        </p:spPr>
        <p:txBody>
          <a:bodyPr/>
          <a:lstStyle/>
          <a:p>
            <a:endParaRPr lang="en-US"/>
          </a:p>
        </p:txBody>
      </p:sp>
      <p:sp>
        <p:nvSpPr>
          <p:cNvPr id="15" name="Shape 13"/>
          <p:cNvSpPr/>
          <p:nvPr/>
        </p:nvSpPr>
        <p:spPr>
          <a:xfrm>
            <a:off x="749808" y="3246120"/>
            <a:ext cx="329184" cy="329184"/>
          </a:xfrm>
          <a:prstGeom prst="ellipse">
            <a:avLst/>
          </a:prstGeom>
          <a:solidFill>
            <a:srgbClr val="2F3C7E"/>
          </a:solidFill>
          <a:ln/>
        </p:spPr>
        <p:txBody>
          <a:bodyPr/>
          <a:lstStyle/>
          <a:p>
            <a:endParaRPr lang="en-US"/>
          </a:p>
        </p:txBody>
      </p:sp>
      <p:sp>
        <p:nvSpPr>
          <p:cNvPr id="16" name="Text 14"/>
          <p:cNvSpPr txBox="1"/>
          <p:nvPr/>
        </p:nvSpPr>
        <p:spPr>
          <a:xfrm>
            <a:off x="749808" y="324612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7" name="Text 15"/>
          <p:cNvSpPr txBox="1"/>
          <p:nvPr/>
        </p:nvSpPr>
        <p:spPr>
          <a:xfrm>
            <a:off x="1188720" y="3227832"/>
            <a:ext cx="4523080" cy="384048"/>
          </a:xfrm>
          <a:prstGeom prst="rect">
            <a:avLst/>
          </a:prstGeom>
          <a:noFill/>
          <a:ln/>
        </p:spPr>
        <p:txBody>
          <a:bodyPr wrap="square" lIns="0" tIns="0" rIns="0" bIns="0" rtlCol="0" anchor="ctr"/>
          <a:lstStyle/>
          <a:p>
            <a:pPr marL="0" indent="0">
              <a:buNone/>
            </a:pPr>
            <a:r>
              <a:rPr lang="en-US" sz="1350" b="1" dirty="0">
                <a:solidFill>
                  <a:srgbClr val="15181E"/>
                </a:solidFill>
                <a:latin typeface="Calibri" pitchFamily="34" charset="0"/>
                <a:ea typeface="Calibri" pitchFamily="34" charset="-122"/>
                <a:cs typeface="Calibri" pitchFamily="34" charset="-120"/>
              </a:rPr>
              <a:t>Epinephrine alone, not epinephrine plus vasopressin</a:t>
            </a:r>
            <a:endParaRPr lang="en-US" sz="1350" dirty="0"/>
          </a:p>
        </p:txBody>
      </p:sp>
      <p:sp>
        <p:nvSpPr>
          <p:cNvPr id="18" name="Text 16"/>
          <p:cNvSpPr txBox="1"/>
          <p:nvPr/>
        </p:nvSpPr>
        <p:spPr>
          <a:xfrm>
            <a:off x="768096" y="3666744"/>
            <a:ext cx="4925416" cy="667512"/>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The genuinely new item: routine combination vasopressor therapy is now classified as no benefit. Single-agent epinephrine is the standard.</a:t>
            </a:r>
            <a:endParaRPr lang="en-US" sz="1150" dirty="0"/>
          </a:p>
        </p:txBody>
      </p:sp>
      <p:sp>
        <p:nvSpPr>
          <p:cNvPr id="19" name="Shape 17"/>
          <p:cNvSpPr/>
          <p:nvPr/>
        </p:nvSpPr>
        <p:spPr>
          <a:xfrm>
            <a:off x="6278728" y="3063240"/>
            <a:ext cx="5364328" cy="1417320"/>
          </a:xfrm>
          <a:prstGeom prst="roundRect">
            <a:avLst>
              <a:gd name="adj" fmla="val 5161"/>
            </a:avLst>
          </a:prstGeom>
          <a:solidFill>
            <a:srgbClr val="EDEFF5"/>
          </a:solidFill>
          <a:ln/>
        </p:spPr>
        <p:txBody>
          <a:bodyPr/>
          <a:lstStyle/>
          <a:p>
            <a:endParaRPr lang="en-US"/>
          </a:p>
        </p:txBody>
      </p:sp>
      <p:sp>
        <p:nvSpPr>
          <p:cNvPr id="20" name="Shape 18"/>
          <p:cNvSpPr/>
          <p:nvPr/>
        </p:nvSpPr>
        <p:spPr>
          <a:xfrm>
            <a:off x="6479896" y="3246120"/>
            <a:ext cx="329184" cy="329184"/>
          </a:xfrm>
          <a:prstGeom prst="ellipse">
            <a:avLst/>
          </a:prstGeom>
          <a:solidFill>
            <a:srgbClr val="2F3C7E"/>
          </a:solidFill>
          <a:ln/>
        </p:spPr>
        <p:txBody>
          <a:bodyPr/>
          <a:lstStyle/>
          <a:p>
            <a:endParaRPr lang="en-US"/>
          </a:p>
        </p:txBody>
      </p:sp>
      <p:sp>
        <p:nvSpPr>
          <p:cNvPr id="21" name="Text 19"/>
          <p:cNvSpPr txBox="1"/>
          <p:nvPr/>
        </p:nvSpPr>
        <p:spPr>
          <a:xfrm>
            <a:off x="6479896" y="324612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2" name="Text 20"/>
          <p:cNvSpPr txBox="1"/>
          <p:nvPr/>
        </p:nvSpPr>
        <p:spPr>
          <a:xfrm>
            <a:off x="6918808" y="3227832"/>
            <a:ext cx="4523080" cy="384048"/>
          </a:xfrm>
          <a:prstGeom prst="rect">
            <a:avLst/>
          </a:prstGeom>
          <a:noFill/>
          <a:ln/>
        </p:spPr>
        <p:txBody>
          <a:bodyPr wrap="square" lIns="0" tIns="0" rIns="0" bIns="0" rtlCol="0" anchor="ctr"/>
          <a:lstStyle/>
          <a:p>
            <a:pPr marL="0" indent="0">
              <a:buNone/>
            </a:pPr>
            <a:r>
              <a:rPr lang="en-US" sz="1350" b="1" dirty="0">
                <a:solidFill>
                  <a:srgbClr val="15181E"/>
                </a:solidFill>
                <a:latin typeface="Calibri" pitchFamily="34" charset="0"/>
                <a:ea typeface="Calibri" pitchFamily="34" charset="-122"/>
                <a:cs typeface="Calibri" pitchFamily="34" charset="-120"/>
              </a:rPr>
              <a:t>Naloxone in suspected opioid-associated arrest</a:t>
            </a:r>
            <a:endParaRPr lang="en-US" sz="1350" dirty="0"/>
          </a:p>
        </p:txBody>
      </p:sp>
      <p:sp>
        <p:nvSpPr>
          <p:cNvPr id="23" name="Text 21"/>
          <p:cNvSpPr txBox="1"/>
          <p:nvPr/>
        </p:nvSpPr>
        <p:spPr>
          <a:xfrm>
            <a:off x="6498184" y="3666744"/>
            <a:ext cx="4925416" cy="667512"/>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It may be given, but it must not delay high-quality compressions, defibrillation or epinephrine. Ventilation and CPR remain the priority.</a:t>
            </a:r>
            <a:endParaRPr lang="en-US" sz="1150" dirty="0"/>
          </a:p>
        </p:txBody>
      </p:sp>
      <p:sp>
        <p:nvSpPr>
          <p:cNvPr id="24" name="Shape 22"/>
          <p:cNvSpPr/>
          <p:nvPr/>
        </p:nvSpPr>
        <p:spPr>
          <a:xfrm>
            <a:off x="548640" y="4846320"/>
            <a:ext cx="11094415" cy="1097280"/>
          </a:xfrm>
          <a:prstGeom prst="roundRect">
            <a:avLst>
              <a:gd name="adj" fmla="val 6667"/>
            </a:avLst>
          </a:prstGeom>
          <a:solidFill>
            <a:srgbClr val="15181E"/>
          </a:solidFill>
          <a:ln/>
        </p:spPr>
        <p:txBody>
          <a:bodyPr/>
          <a:lstStyle/>
          <a:p>
            <a:endParaRPr lang="en-US"/>
          </a:p>
        </p:txBody>
      </p:sp>
      <p:sp>
        <p:nvSpPr>
          <p:cNvPr id="25" name="Text 23"/>
          <p:cNvSpPr txBox="1"/>
          <p:nvPr/>
        </p:nvSpPr>
        <p:spPr>
          <a:xfrm>
            <a:off x="868680" y="4983480"/>
            <a:ext cx="10454335" cy="822960"/>
          </a:xfrm>
          <a:prstGeom prst="rect">
            <a:avLst/>
          </a:prstGeom>
          <a:noFill/>
          <a:ln/>
        </p:spPr>
        <p:txBody>
          <a:bodyPr wrap="square" lIns="0" tIns="0" rIns="0" bIns="0" rtlCol="0" anchor="ctr"/>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None of this changes the fundamentals: compressions with minimal interruption, early defibrillation, and airway management that does not cost you chest-compression fraction. Drugs have never been the reason people survive cardiac arrest.</a:t>
            </a:r>
            <a:endParaRPr lang="en-US" sz="1400" dirty="0"/>
          </a:p>
        </p:txBody>
      </p:sp>
      <p:sp>
        <p:nvSpPr>
          <p:cNvPr id="26" name="Text 24"/>
          <p:cNvSpPr txBox="1"/>
          <p:nvPr/>
        </p:nvSpPr>
        <p:spPr>
          <a:xfrm>
            <a:off x="548640" y="6355080"/>
            <a:ext cx="11094415" cy="274320"/>
          </a:xfrm>
          <a:prstGeom prst="rect">
            <a:avLst/>
          </a:prstGeom>
          <a:noFill/>
          <a:ln/>
        </p:spPr>
        <p:txBody>
          <a:bodyPr wrap="square" lIns="0" tIns="0" rIns="0" bIns="0" rtlCol="0" anchor="ctr"/>
          <a:lstStyle/>
          <a:p>
            <a:pPr marL="0" indent="0">
              <a:buNone/>
            </a:pPr>
            <a:r>
              <a:rPr lang="en-US" sz="950" i="1" dirty="0">
                <a:solidFill>
                  <a:srgbClr val="8A8F98"/>
                </a:solidFill>
                <a:latin typeface="Calibri" pitchFamily="34" charset="0"/>
                <a:ea typeface="Calibri" pitchFamily="34" charset="-122"/>
                <a:cs typeface="Calibri" pitchFamily="34" charset="-120"/>
              </a:rPr>
              <a:t>Confirm adoption with your medical director — protocol implementation of guideline updates varies by system and by state.</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2F3C7E"/>
        </a:solidFill>
        <a:effectLst/>
      </p:bgPr>
    </p:bg>
    <p:spTree>
      <p:nvGrpSpPr>
        <p:cNvPr id="1" name=""/>
        <p:cNvGrpSpPr/>
        <p:nvPr/>
      </p:nvGrpSpPr>
      <p:grpSpPr>
        <a:xfrm>
          <a:off x="0" y="0"/>
          <a:ext cx="0" cy="0"/>
          <a:chOff x="0" y="0"/>
          <a:chExt cx="0" cy="0"/>
        </a:xfrm>
      </p:grpSpPr>
      <p:sp>
        <p:nvSpPr>
          <p:cNvPr id="2" name="Shape 0"/>
          <p:cNvSpPr/>
          <p:nvPr/>
        </p:nvSpPr>
        <p:spPr>
          <a:xfrm>
            <a:off x="548640" y="384048"/>
            <a:ext cx="811987" cy="237744"/>
          </a:xfrm>
          <a:prstGeom prst="roundRect">
            <a:avLst>
              <a:gd name="adj" fmla="val 50000"/>
            </a:avLst>
          </a:prstGeom>
          <a:solidFill>
            <a:srgbClr val="FFFFFF"/>
          </a:solidFill>
          <a:ln/>
        </p:spPr>
        <p:txBody>
          <a:bodyPr/>
          <a:lstStyle/>
          <a:p>
            <a:endParaRPr lang="en-US"/>
          </a:p>
        </p:txBody>
      </p:sp>
      <p:sp>
        <p:nvSpPr>
          <p:cNvPr id="3" name="Text 1"/>
          <p:cNvSpPr txBox="1"/>
          <p:nvPr/>
        </p:nvSpPr>
        <p:spPr>
          <a:xfrm>
            <a:off x="548640" y="384048"/>
            <a:ext cx="811987" cy="237744"/>
          </a:xfrm>
          <a:prstGeom prst="rect">
            <a:avLst/>
          </a:prstGeom>
          <a:noFill/>
          <a:ln/>
        </p:spPr>
        <p:txBody>
          <a:bodyPr wrap="square" lIns="0" tIns="0" rIns="0" bIns="0" rtlCol="0" anchor="ctr"/>
          <a:lstStyle/>
          <a:p>
            <a:pPr marL="0" indent="0" algn="ctr">
              <a:buNone/>
            </a:pPr>
            <a:r>
              <a:rPr lang="en-US" sz="950" b="1" kern="0" spc="80" dirty="0">
                <a:solidFill>
                  <a:srgbClr val="2F3C7E"/>
                </a:solidFill>
                <a:latin typeface="Calibri" pitchFamily="34" charset="0"/>
                <a:ea typeface="Calibri" pitchFamily="34" charset="-122"/>
                <a:cs typeface="Calibri" pitchFamily="34" charset="-120"/>
              </a:rPr>
              <a:t>CASE 1</a:t>
            </a:r>
            <a:endParaRPr lang="en-US" sz="950" dirty="0"/>
          </a:p>
        </p:txBody>
      </p:sp>
      <p:sp>
        <p:nvSpPr>
          <p:cNvPr id="4" name="Text 2"/>
          <p:cNvSpPr txBox="1"/>
          <p:nvPr/>
        </p:nvSpPr>
        <p:spPr>
          <a:xfrm>
            <a:off x="548640" y="786384"/>
            <a:ext cx="11094415"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Interpret before you advance</a:t>
            </a:r>
            <a:endParaRPr lang="en-US" sz="2200" dirty="0"/>
          </a:p>
        </p:txBody>
      </p:sp>
      <p:sp>
        <p:nvSpPr>
          <p:cNvPr id="5" name="Shape 3"/>
          <p:cNvSpPr/>
          <p:nvPr/>
        </p:nvSpPr>
        <p:spPr>
          <a:xfrm>
            <a:off x="548640" y="1371600"/>
            <a:ext cx="11094415" cy="2331720"/>
          </a:xfrm>
          <a:prstGeom prst="roundRect">
            <a:avLst>
              <a:gd name="adj" fmla="val 3137"/>
            </a:avLst>
          </a:prstGeom>
          <a:solidFill>
            <a:srgbClr val="253166"/>
          </a:solidFill>
          <a:ln/>
        </p:spPr>
        <p:txBody>
          <a:bodyPr/>
          <a:lstStyle/>
          <a:p>
            <a:endParaRPr lang="en-US"/>
          </a:p>
        </p:txBody>
      </p:sp>
      <p:sp>
        <p:nvSpPr>
          <p:cNvPr id="6" name="Text 4"/>
          <p:cNvSpPr txBox="1"/>
          <p:nvPr/>
        </p:nvSpPr>
        <p:spPr>
          <a:xfrm>
            <a:off x="822960" y="1572768"/>
            <a:ext cx="10545775" cy="1965960"/>
          </a:xfrm>
          <a:prstGeom prst="rect">
            <a:avLst/>
          </a:prstGeom>
          <a:noFill/>
          <a:ln/>
        </p:spPr>
        <p:txBody>
          <a:bodyPr wrap="square" lIns="0" tIns="0" rIns="0" bIns="0" rtlCol="0" anchor="t"/>
          <a:lstStyle/>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58-year-old man, crushing substernal chest pain for 40 minutes, diaphoretic and pale.</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Vitals: BP 104/62 · HR 52 · RR 20 · SpO₂ 96% on room air.</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12-lead shows ST elevation in II, III and aVF.</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He tells you he has "no medical problems" and takes "nothing regular." His wife hands you a bag with lisinopril, metoprolol, atorvastatin, and tadalafil 5 mg daily.</a:t>
            </a:r>
            <a:endParaRPr lang="en-US" sz="1450" dirty="0"/>
          </a:p>
        </p:txBody>
      </p:sp>
      <p:sp>
        <p:nvSpPr>
          <p:cNvPr id="7" name="Text 5"/>
          <p:cNvSpPr txBox="1"/>
          <p:nvPr/>
        </p:nvSpPr>
        <p:spPr>
          <a:xfrm>
            <a:off x="548640" y="4069080"/>
            <a:ext cx="11094415" cy="365760"/>
          </a:xfrm>
          <a:prstGeom prst="rect">
            <a:avLst/>
          </a:prstGeom>
          <a:noFill/>
          <a:ln/>
        </p:spPr>
        <p:txBody>
          <a:bodyPr wrap="square" lIns="0" tIns="0" rIns="0" bIns="0" rtlCol="0" anchor="ctr"/>
          <a:lstStyle/>
          <a:p>
            <a:pPr marL="0" indent="0">
              <a:buNone/>
            </a:pPr>
            <a:r>
              <a:rPr lang="en-US" sz="1500" b="1" i="1" dirty="0">
                <a:solidFill>
                  <a:srgbClr val="FFD98A"/>
                </a:solidFill>
                <a:latin typeface="Calibri" pitchFamily="34" charset="0"/>
                <a:ea typeface="Calibri" pitchFamily="34" charset="-122"/>
                <a:cs typeface="Calibri" pitchFamily="34" charset="-120"/>
              </a:rPr>
              <a:t>What do you do — and what are you worried about?</a:t>
            </a:r>
            <a:endParaRPr lang="en-US" sz="1500" dirty="0"/>
          </a:p>
        </p:txBody>
      </p:sp>
      <p:sp>
        <p:nvSpPr>
          <p:cNvPr id="8" name="Shape 6"/>
          <p:cNvSpPr/>
          <p:nvPr/>
        </p:nvSpPr>
        <p:spPr>
          <a:xfrm>
            <a:off x="548640" y="4663440"/>
            <a:ext cx="3515258" cy="1417320"/>
          </a:xfrm>
          <a:prstGeom prst="roundRect">
            <a:avLst>
              <a:gd name="adj" fmla="val 5161"/>
            </a:avLst>
          </a:prstGeom>
          <a:solidFill>
            <a:srgbClr val="1E2856"/>
          </a:solidFill>
          <a:ln/>
        </p:spPr>
        <p:txBody>
          <a:bodyPr/>
          <a:lstStyle/>
          <a:p>
            <a:endParaRPr lang="en-US"/>
          </a:p>
        </p:txBody>
      </p:sp>
      <p:sp>
        <p:nvSpPr>
          <p:cNvPr id="9" name="Text 7"/>
          <p:cNvSpPr txBox="1"/>
          <p:nvPr/>
        </p:nvSpPr>
        <p:spPr>
          <a:xfrm>
            <a:off x="749808"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Do you give nitroglycerin?</a:t>
            </a:r>
            <a:endParaRPr lang="en-US" sz="1250" dirty="0"/>
          </a:p>
        </p:txBody>
      </p:sp>
      <p:sp>
        <p:nvSpPr>
          <p:cNvPr id="10" name="Shape 8"/>
          <p:cNvSpPr/>
          <p:nvPr/>
        </p:nvSpPr>
        <p:spPr>
          <a:xfrm>
            <a:off x="4338218" y="4663440"/>
            <a:ext cx="3515258" cy="1417320"/>
          </a:xfrm>
          <a:prstGeom prst="roundRect">
            <a:avLst>
              <a:gd name="adj" fmla="val 5161"/>
            </a:avLst>
          </a:prstGeom>
          <a:solidFill>
            <a:srgbClr val="1E2856"/>
          </a:solidFill>
          <a:ln/>
        </p:spPr>
        <p:txBody>
          <a:bodyPr/>
          <a:lstStyle/>
          <a:p>
            <a:endParaRPr lang="en-US"/>
          </a:p>
        </p:txBody>
      </p:sp>
      <p:sp>
        <p:nvSpPr>
          <p:cNvPr id="11" name="Text 9"/>
          <p:cNvSpPr txBox="1"/>
          <p:nvPr/>
        </p:nvSpPr>
        <p:spPr>
          <a:xfrm>
            <a:off x="4539386"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What does the tadalafil change — and why is he on it?</a:t>
            </a:r>
            <a:endParaRPr lang="en-US" sz="1250" dirty="0"/>
          </a:p>
        </p:txBody>
      </p:sp>
      <p:sp>
        <p:nvSpPr>
          <p:cNvPr id="12" name="Shape 10"/>
          <p:cNvSpPr/>
          <p:nvPr/>
        </p:nvSpPr>
        <p:spPr>
          <a:xfrm>
            <a:off x="8127797" y="4663440"/>
            <a:ext cx="3515258" cy="1417320"/>
          </a:xfrm>
          <a:prstGeom prst="roundRect">
            <a:avLst>
              <a:gd name="adj" fmla="val 5161"/>
            </a:avLst>
          </a:prstGeom>
          <a:solidFill>
            <a:srgbClr val="1E2856"/>
          </a:solidFill>
          <a:ln/>
        </p:spPr>
        <p:txBody>
          <a:bodyPr/>
          <a:lstStyle/>
          <a:p>
            <a:endParaRPr lang="en-US"/>
          </a:p>
        </p:txBody>
      </p:sp>
      <p:sp>
        <p:nvSpPr>
          <p:cNvPr id="13" name="Text 11"/>
          <p:cNvSpPr txBox="1"/>
          <p:nvPr/>
        </p:nvSpPr>
        <p:spPr>
          <a:xfrm>
            <a:off x="8328965"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What does the metoprolol tell you about that heart rate of 52?</a:t>
            </a:r>
            <a:endParaRPr lang="en-US" sz="12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2F3C7E"/>
                </a:solidFill>
                <a:latin typeface="Calibri" pitchFamily="34" charset="0"/>
                <a:ea typeface="Calibri" pitchFamily="34" charset="-122"/>
                <a:cs typeface="Calibri" pitchFamily="34" charset="-120"/>
              </a:rPr>
              <a:t>CASE 1 — DEBRIEF</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Inferior STEMI, low-normal pressure, tadalafil on the list</a:t>
            </a:r>
            <a:endParaRPr lang="en-US" sz="2900" dirty="0"/>
          </a:p>
        </p:txBody>
      </p:sp>
      <p:sp>
        <p:nvSpPr>
          <p:cNvPr id="4" name="Shape 2"/>
          <p:cNvSpPr/>
          <p:nvPr/>
        </p:nvSpPr>
        <p:spPr>
          <a:xfrm>
            <a:off x="548640" y="1325880"/>
            <a:ext cx="5364328" cy="2286000"/>
          </a:xfrm>
          <a:prstGeom prst="roundRect">
            <a:avLst>
              <a:gd name="adj" fmla="val 3200"/>
            </a:avLst>
          </a:prstGeom>
          <a:solidFill>
            <a:srgbClr val="EDEFF5"/>
          </a:solidFill>
          <a:ln/>
        </p:spPr>
        <p:txBody>
          <a:bodyPr/>
          <a:lstStyle/>
          <a:p>
            <a:endParaRPr lang="en-US"/>
          </a:p>
        </p:txBody>
      </p:sp>
      <p:sp>
        <p:nvSpPr>
          <p:cNvPr id="5" name="Text 3"/>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What to do</a:t>
            </a:r>
            <a:endParaRPr lang="en-US" sz="1400" dirty="0"/>
          </a:p>
        </p:txBody>
      </p:sp>
      <p:sp>
        <p:nvSpPr>
          <p:cNvPr id="6" name="Text 4"/>
          <p:cNvSpPr txBox="1"/>
          <p:nvPr/>
        </p:nvSpPr>
        <p:spPr>
          <a:xfrm>
            <a:off x="768096" y="1828800"/>
            <a:ext cx="4925416" cy="16367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Aspirin 324 mg chewed. Transmit the 12-lead and activate the cath lab — this is the intervention that changes his life.</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Get a right-sided 12-lead. ST elevation in V4R confirms RV involvement.</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Hold nitroglycerin. Daily tadalafil means the 48-hour window is never closed, and an inferior MI with a systolic of 104 is preload dependent on top of that.</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Treat the pain with fentanyl in small titrated doses. Two large-bore IVs. Fluid, cautiously, if the pressure drops.</a:t>
            </a:r>
            <a:endParaRPr lang="en-US" sz="1150" dirty="0"/>
          </a:p>
        </p:txBody>
      </p:sp>
      <p:sp>
        <p:nvSpPr>
          <p:cNvPr id="7" name="Shape 5"/>
          <p:cNvSpPr/>
          <p:nvPr/>
        </p:nvSpPr>
        <p:spPr>
          <a:xfrm>
            <a:off x="6278728" y="1325880"/>
            <a:ext cx="5364328" cy="2286000"/>
          </a:xfrm>
          <a:prstGeom prst="roundRect">
            <a:avLst>
              <a:gd name="adj" fmla="val 3200"/>
            </a:avLst>
          </a:prstGeom>
          <a:solidFill>
            <a:srgbClr val="F4F1F1"/>
          </a:solidFill>
          <a:ln/>
        </p:spPr>
        <p:txBody>
          <a:bodyPr/>
          <a:lstStyle/>
          <a:p>
            <a:endParaRPr lang="en-US"/>
          </a:p>
        </p:txBody>
      </p:sp>
      <p:sp>
        <p:nvSpPr>
          <p:cNvPr id="8" name="Text 6"/>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What the med list told you</a:t>
            </a:r>
            <a:endParaRPr lang="en-US" sz="1400" dirty="0"/>
          </a:p>
        </p:txBody>
      </p:sp>
      <p:sp>
        <p:nvSpPr>
          <p:cNvPr id="9" name="Text 7"/>
          <p:cNvSpPr txBox="1"/>
          <p:nvPr/>
        </p:nvSpPr>
        <p:spPr>
          <a:xfrm>
            <a:off x="6498184" y="1828800"/>
            <a:ext cx="4925416" cy="16367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Lisinopril + metoprolol + atorvastatin = he has hypertension and cardiac risk factors, whatever he says about "no medical problems."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Metoprolol explains a heart rate of 52 in a patient who should be tachycardic from pain and catecholamines — and warns you that his heart may not respond to atropine or catecholamines the way you expect.</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Tadalafil is the nitroglycerin veto. Daily dosing suggests BPH or pulmonary hypertension rather than on-demand use.</a:t>
            </a:r>
            <a:endParaRPr lang="en-US" sz="1150" dirty="0"/>
          </a:p>
        </p:txBody>
      </p:sp>
      <p:sp>
        <p:nvSpPr>
          <p:cNvPr id="10" name="Shape 8"/>
          <p:cNvSpPr/>
          <p:nvPr/>
        </p:nvSpPr>
        <p:spPr>
          <a:xfrm>
            <a:off x="548640" y="3840480"/>
            <a:ext cx="11094415" cy="2103120"/>
          </a:xfrm>
          <a:prstGeom prst="roundRect">
            <a:avLst>
              <a:gd name="adj" fmla="val 3478"/>
            </a:avLst>
          </a:prstGeom>
          <a:solidFill>
            <a:srgbClr val="15181E"/>
          </a:solidFill>
          <a:ln/>
        </p:spPr>
        <p:txBody>
          <a:bodyPr/>
          <a:lstStyle/>
          <a:p>
            <a:endParaRPr lang="en-US"/>
          </a:p>
        </p:txBody>
      </p:sp>
      <p:sp>
        <p:nvSpPr>
          <p:cNvPr id="11" name="Text 9"/>
          <p:cNvSpPr txBox="1"/>
          <p:nvPr/>
        </p:nvSpPr>
        <p:spPr>
          <a:xfrm>
            <a:off x="868680" y="3977640"/>
            <a:ext cx="10454335" cy="320040"/>
          </a:xfrm>
          <a:prstGeom prst="rect">
            <a:avLst/>
          </a:prstGeom>
          <a:noFill/>
          <a:ln/>
        </p:spPr>
        <p:txBody>
          <a:bodyPr wrap="square" lIns="0" tIns="0" rIns="0" bIns="0" rtlCol="0" anchor="ctr"/>
          <a:lstStyle/>
          <a:p>
            <a:pPr marL="0" indent="0">
              <a:buNone/>
            </a:pPr>
            <a:r>
              <a:rPr lang="en-US" sz="1300" b="1" dirty="0">
                <a:solidFill>
                  <a:srgbClr val="9AA3B0"/>
                </a:solidFill>
                <a:latin typeface="Calibri" pitchFamily="34" charset="0"/>
                <a:ea typeface="Calibri" pitchFamily="34" charset="-122"/>
                <a:cs typeface="Calibri" pitchFamily="34" charset="-120"/>
              </a:rPr>
              <a:t>The lesson</a:t>
            </a:r>
            <a:endParaRPr lang="en-US" sz="1300" dirty="0"/>
          </a:p>
        </p:txBody>
      </p:sp>
      <p:sp>
        <p:nvSpPr>
          <p:cNvPr id="12" name="Text 10"/>
          <p:cNvSpPr txBox="1"/>
          <p:nvPr/>
        </p:nvSpPr>
        <p:spPr>
          <a:xfrm>
            <a:off x="868680" y="4343400"/>
            <a:ext cx="10454335" cy="1371600"/>
          </a:xfrm>
          <a:prstGeom prst="rect">
            <a:avLst/>
          </a:prstGeom>
          <a:noFill/>
          <a:ln/>
        </p:spPr>
        <p:txBody>
          <a:bodyPr wrap="square" lIns="0" tIns="0" rIns="0" bIns="0" rtlCol="0" anchor="t"/>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"No medical problems" is a statement about what the patient remembers, not about what is in their body. The bag of bottles overruled the history, changed the drug you were about to give, and explained a vital sign. That is the entire second half of this talk in one call.</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5181E"/>
        </a:solidFill>
        <a:effectLst/>
      </p:bgPr>
    </p:bg>
    <p:spTree>
      <p:nvGrpSpPr>
        <p:cNvPr id="1" name=""/>
        <p:cNvGrpSpPr/>
        <p:nvPr/>
      </p:nvGrpSpPr>
      <p:grpSpPr>
        <a:xfrm>
          <a:off x="0" y="0"/>
          <a:ext cx="0" cy="0"/>
          <a:chOff x="0" y="0"/>
          <a:chExt cx="0" cy="0"/>
        </a:xfrm>
      </p:grpSpPr>
      <p:sp>
        <p:nvSpPr>
          <p:cNvPr id="2" name="Text 0"/>
          <p:cNvSpPr txBox="1"/>
          <p:nvPr/>
        </p:nvSpPr>
        <p:spPr>
          <a:xfrm>
            <a:off x="548640" y="1417320"/>
            <a:ext cx="2377440" cy="2103120"/>
          </a:xfrm>
          <a:prstGeom prst="rect">
            <a:avLst/>
          </a:prstGeom>
          <a:noFill/>
          <a:ln/>
        </p:spPr>
        <p:txBody>
          <a:bodyPr wrap="square" lIns="0" tIns="0" rIns="0" bIns="0" rtlCol="0" anchor="ctr"/>
          <a:lstStyle/>
          <a:p>
            <a:pPr marL="0" indent="0">
              <a:buNone/>
            </a:pPr>
            <a:r>
              <a:rPr lang="en-US" sz="12000" b="1" dirty="0">
                <a:solidFill>
                  <a:srgbClr val="C23B4B"/>
                </a:solidFill>
                <a:latin typeface="Cambria" pitchFamily="34" charset="0"/>
                <a:ea typeface="Cambria" pitchFamily="34" charset="-122"/>
                <a:cs typeface="Cambria" pitchFamily="34" charset="-120"/>
              </a:rPr>
              <a:t>03</a:t>
            </a:r>
            <a:endParaRPr lang="en-US" sz="12000" dirty="0"/>
          </a:p>
        </p:txBody>
      </p:sp>
      <p:sp>
        <p:nvSpPr>
          <p:cNvPr id="3" name="Text 1"/>
          <p:cNvSpPr txBox="1"/>
          <p:nvPr/>
        </p:nvSpPr>
        <p:spPr>
          <a:xfrm>
            <a:off x="2880360" y="1600200"/>
            <a:ext cx="8686800" cy="118872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Reading the Home Med List</a:t>
            </a:r>
            <a:endParaRPr lang="en-US" sz="4000" dirty="0"/>
          </a:p>
        </p:txBody>
      </p:sp>
      <p:sp>
        <p:nvSpPr>
          <p:cNvPr id="4" name="Text 2"/>
          <p:cNvSpPr txBox="1"/>
          <p:nvPr/>
        </p:nvSpPr>
        <p:spPr>
          <a:xfrm>
            <a:off x="2926080" y="2788920"/>
            <a:ext cx="8595360" cy="1005840"/>
          </a:xfrm>
          <a:prstGeom prst="rect">
            <a:avLst/>
          </a:prstGeom>
          <a:noFill/>
          <a:ln/>
        </p:spPr>
        <p:txBody>
          <a:bodyPr wrap="square" lIns="0" tIns="0" rIns="0" bIns="0" rtlCol="0" anchor="t"/>
          <a:lstStyle/>
          <a:p>
            <a:pPr marL="0" indent="0">
              <a:buNone/>
            </a:pPr>
            <a:r>
              <a:rPr lang="en-US" sz="1500" dirty="0">
                <a:solidFill>
                  <a:srgbClr val="B9BFC9"/>
                </a:solidFill>
                <a:latin typeface="Calibri" pitchFamily="34" charset="0"/>
                <a:ea typeface="Calibri" pitchFamily="34" charset="-122"/>
                <a:cs typeface="Calibri" pitchFamily="34" charset="-120"/>
              </a:rPr>
              <a:t>The medication bag is a free history, a prediction of drug response, and sometimes the diagnosis. Here is how to read it in sixty seconds.</a:t>
            </a:r>
            <a:endParaRPr lang="en-US" sz="15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METHOD</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The sixty-second medication list scan</a:t>
            </a:r>
            <a:endParaRPr lang="en-US" sz="2900" dirty="0"/>
          </a:p>
        </p:txBody>
      </p:sp>
      <p:sp>
        <p:nvSpPr>
          <p:cNvPr id="4" name="Shape 2"/>
          <p:cNvSpPr/>
          <p:nvPr/>
        </p:nvSpPr>
        <p:spPr>
          <a:xfrm>
            <a:off x="548640" y="1325880"/>
            <a:ext cx="11094415" cy="896112"/>
          </a:xfrm>
          <a:prstGeom prst="roundRect">
            <a:avLst>
              <a:gd name="adj" fmla="val 8163"/>
            </a:avLst>
          </a:prstGeom>
          <a:solidFill>
            <a:srgbClr val="F9F7F7"/>
          </a:solidFill>
          <a:ln/>
        </p:spPr>
        <p:txBody>
          <a:bodyPr/>
          <a:lstStyle/>
          <a:p>
            <a:endParaRPr lang="en-US"/>
          </a:p>
        </p:txBody>
      </p:sp>
      <p:sp>
        <p:nvSpPr>
          <p:cNvPr id="5" name="Shape 3"/>
          <p:cNvSpPr/>
          <p:nvPr/>
        </p:nvSpPr>
        <p:spPr>
          <a:xfrm>
            <a:off x="804672" y="1563624"/>
            <a:ext cx="420624" cy="420624"/>
          </a:xfrm>
          <a:prstGeom prst="ellipse">
            <a:avLst/>
          </a:prstGeom>
          <a:solidFill>
            <a:srgbClr val="990011"/>
          </a:solidFill>
          <a:ln/>
        </p:spPr>
        <p:txBody>
          <a:bodyPr/>
          <a:lstStyle/>
          <a:p>
            <a:endParaRPr lang="en-US"/>
          </a:p>
        </p:txBody>
      </p:sp>
      <p:sp>
        <p:nvSpPr>
          <p:cNvPr id="6" name="Text 4"/>
          <p:cNvSpPr txBox="1"/>
          <p:nvPr/>
        </p:nvSpPr>
        <p:spPr>
          <a:xfrm>
            <a:off x="804672" y="1563624"/>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417320" y="1435608"/>
            <a:ext cx="9905695" cy="329184"/>
          </a:xfrm>
          <a:prstGeom prst="rect">
            <a:avLst/>
          </a:prstGeom>
          <a:noFill/>
          <a:ln/>
        </p:spPr>
        <p:txBody>
          <a:bodyPr wrap="square" lIns="0" tIns="0" rIns="0" bIns="0" rtlCol="0" anchor="ctr"/>
          <a:lstStyle/>
          <a:p>
            <a:pPr marL="0" indent="0">
              <a:buNone/>
            </a:pPr>
            <a:r>
              <a:rPr lang="en-US" sz="1450" b="1" dirty="0">
                <a:solidFill>
                  <a:srgbClr val="15181E"/>
                </a:solidFill>
                <a:latin typeface="Calibri" pitchFamily="34" charset="0"/>
                <a:ea typeface="Calibri" pitchFamily="34" charset="-122"/>
                <a:cs typeface="Calibri" pitchFamily="34" charset="-120"/>
              </a:rPr>
              <a:t>Sort by organ system, not alphabetically</a:t>
            </a:r>
            <a:endParaRPr lang="en-US" sz="1450" dirty="0"/>
          </a:p>
        </p:txBody>
      </p:sp>
      <p:sp>
        <p:nvSpPr>
          <p:cNvPr id="8" name="Text 6"/>
          <p:cNvSpPr txBox="1"/>
          <p:nvPr/>
        </p:nvSpPr>
        <p:spPr>
          <a:xfrm>
            <a:off x="1417320" y="1764792"/>
            <a:ext cx="9905695" cy="384048"/>
          </a:xfrm>
          <a:prstGeom prst="rect">
            <a:avLst/>
          </a:prstGeom>
          <a:noFill/>
          <a:ln/>
        </p:spPr>
        <p:txBody>
          <a:bodyPr wrap="square" lIns="0" tIns="0" rIns="0" bIns="0" rtlCol="0" anchor="t"/>
          <a:lstStyle/>
          <a:p>
            <a:pPr marL="0" indent="0">
              <a:buNone/>
            </a:pPr>
            <a:r>
              <a:rPr lang="en-US" sz="1150" dirty="0">
                <a:solidFill>
                  <a:srgbClr val="5A6472"/>
                </a:solidFill>
                <a:latin typeface="Calibri" pitchFamily="34" charset="0"/>
                <a:ea typeface="Calibri" pitchFamily="34" charset="-122"/>
                <a:cs typeface="Calibri" pitchFamily="34" charset="-120"/>
              </a:rPr>
              <a:t>Cardiac in one pile, diabetes in another, psych in a third, blood thinners on top. Three cardiac drugs and a diuretic paints a picture that four drug names in a row does not.</a:t>
            </a:r>
            <a:endParaRPr lang="en-US" sz="1150" dirty="0"/>
          </a:p>
        </p:txBody>
      </p:sp>
      <p:sp>
        <p:nvSpPr>
          <p:cNvPr id="9" name="Shape 7"/>
          <p:cNvSpPr/>
          <p:nvPr/>
        </p:nvSpPr>
        <p:spPr>
          <a:xfrm>
            <a:off x="548640" y="2322576"/>
            <a:ext cx="11094415" cy="896112"/>
          </a:xfrm>
          <a:prstGeom prst="roundRect">
            <a:avLst>
              <a:gd name="adj" fmla="val 8163"/>
            </a:avLst>
          </a:prstGeom>
          <a:solidFill>
            <a:srgbClr val="F4F1F1"/>
          </a:solidFill>
          <a:ln/>
        </p:spPr>
        <p:txBody>
          <a:bodyPr/>
          <a:lstStyle/>
          <a:p>
            <a:endParaRPr lang="en-US"/>
          </a:p>
        </p:txBody>
      </p:sp>
      <p:sp>
        <p:nvSpPr>
          <p:cNvPr id="10" name="Shape 8"/>
          <p:cNvSpPr/>
          <p:nvPr/>
        </p:nvSpPr>
        <p:spPr>
          <a:xfrm>
            <a:off x="804672" y="2560320"/>
            <a:ext cx="420624" cy="420624"/>
          </a:xfrm>
          <a:prstGeom prst="ellipse">
            <a:avLst/>
          </a:prstGeom>
          <a:solidFill>
            <a:srgbClr val="990011"/>
          </a:solidFill>
          <a:ln/>
        </p:spPr>
        <p:txBody>
          <a:bodyPr/>
          <a:lstStyle/>
          <a:p>
            <a:endParaRPr lang="en-US"/>
          </a:p>
        </p:txBody>
      </p:sp>
      <p:sp>
        <p:nvSpPr>
          <p:cNvPr id="11" name="Text 9"/>
          <p:cNvSpPr txBox="1"/>
          <p:nvPr/>
        </p:nvSpPr>
        <p:spPr>
          <a:xfrm>
            <a:off x="804672" y="2560320"/>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2" name="Text 10"/>
          <p:cNvSpPr txBox="1"/>
          <p:nvPr/>
        </p:nvSpPr>
        <p:spPr>
          <a:xfrm>
            <a:off x="1417320" y="2432304"/>
            <a:ext cx="9905695" cy="329184"/>
          </a:xfrm>
          <a:prstGeom prst="rect">
            <a:avLst/>
          </a:prstGeom>
          <a:noFill/>
          <a:ln/>
        </p:spPr>
        <p:txBody>
          <a:bodyPr wrap="square" lIns="0" tIns="0" rIns="0" bIns="0" rtlCol="0" anchor="ctr"/>
          <a:lstStyle/>
          <a:p>
            <a:pPr marL="0" indent="0">
              <a:buNone/>
            </a:pPr>
            <a:r>
              <a:rPr lang="en-US" sz="1450" b="1" dirty="0">
                <a:solidFill>
                  <a:srgbClr val="15181E"/>
                </a:solidFill>
                <a:latin typeface="Calibri" pitchFamily="34" charset="0"/>
                <a:ea typeface="Calibri" pitchFamily="34" charset="-122"/>
                <a:cs typeface="Calibri" pitchFamily="34" charset="-120"/>
              </a:rPr>
              <a:t>Find the high-risk four first</a:t>
            </a:r>
            <a:endParaRPr lang="en-US" sz="1450" dirty="0"/>
          </a:p>
        </p:txBody>
      </p:sp>
      <p:sp>
        <p:nvSpPr>
          <p:cNvPr id="13" name="Text 11"/>
          <p:cNvSpPr txBox="1"/>
          <p:nvPr/>
        </p:nvSpPr>
        <p:spPr>
          <a:xfrm>
            <a:off x="1417320" y="2761488"/>
            <a:ext cx="9905695" cy="384048"/>
          </a:xfrm>
          <a:prstGeom prst="rect">
            <a:avLst/>
          </a:prstGeom>
          <a:noFill/>
          <a:ln/>
        </p:spPr>
        <p:txBody>
          <a:bodyPr wrap="square" lIns="0" tIns="0" rIns="0" bIns="0" rtlCol="0" anchor="t"/>
          <a:lstStyle/>
          <a:p>
            <a:pPr marL="0" indent="0">
              <a:buNone/>
            </a:pPr>
            <a:r>
              <a:rPr lang="en-US" sz="1150" dirty="0">
                <a:solidFill>
                  <a:srgbClr val="5A6472"/>
                </a:solidFill>
                <a:latin typeface="Calibri" pitchFamily="34" charset="0"/>
                <a:ea typeface="Calibri" pitchFamily="34" charset="-122"/>
                <a:cs typeface="Calibri" pitchFamily="34" charset="-120"/>
              </a:rPr>
              <a:t>Anticoagulants, insulin and oral hypoglycemics, beta blockers and calcium channel blockers, and opioids or benzodiazepines. These four groups change what you give and how the patient will respond.</a:t>
            </a:r>
            <a:endParaRPr lang="en-US" sz="1150" dirty="0"/>
          </a:p>
        </p:txBody>
      </p:sp>
      <p:sp>
        <p:nvSpPr>
          <p:cNvPr id="14" name="Shape 12"/>
          <p:cNvSpPr/>
          <p:nvPr/>
        </p:nvSpPr>
        <p:spPr>
          <a:xfrm>
            <a:off x="548640" y="3319272"/>
            <a:ext cx="11094415" cy="896112"/>
          </a:xfrm>
          <a:prstGeom prst="roundRect">
            <a:avLst>
              <a:gd name="adj" fmla="val 8163"/>
            </a:avLst>
          </a:prstGeom>
          <a:solidFill>
            <a:srgbClr val="F9F7F7"/>
          </a:solidFill>
          <a:ln/>
        </p:spPr>
        <p:txBody>
          <a:bodyPr/>
          <a:lstStyle/>
          <a:p>
            <a:endParaRPr lang="en-US"/>
          </a:p>
        </p:txBody>
      </p:sp>
      <p:sp>
        <p:nvSpPr>
          <p:cNvPr id="15" name="Shape 13"/>
          <p:cNvSpPr/>
          <p:nvPr/>
        </p:nvSpPr>
        <p:spPr>
          <a:xfrm>
            <a:off x="804672" y="3557016"/>
            <a:ext cx="420624" cy="420624"/>
          </a:xfrm>
          <a:prstGeom prst="ellipse">
            <a:avLst/>
          </a:prstGeom>
          <a:solidFill>
            <a:srgbClr val="990011"/>
          </a:solidFill>
          <a:ln/>
        </p:spPr>
        <p:txBody>
          <a:bodyPr/>
          <a:lstStyle/>
          <a:p>
            <a:endParaRPr lang="en-US"/>
          </a:p>
        </p:txBody>
      </p:sp>
      <p:sp>
        <p:nvSpPr>
          <p:cNvPr id="16" name="Text 14"/>
          <p:cNvSpPr txBox="1"/>
          <p:nvPr/>
        </p:nvSpPr>
        <p:spPr>
          <a:xfrm>
            <a:off x="804672" y="3557016"/>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7" name="Text 15"/>
          <p:cNvSpPr txBox="1"/>
          <p:nvPr/>
        </p:nvSpPr>
        <p:spPr>
          <a:xfrm>
            <a:off x="1417320" y="3429000"/>
            <a:ext cx="9905695" cy="329184"/>
          </a:xfrm>
          <a:prstGeom prst="rect">
            <a:avLst/>
          </a:prstGeom>
          <a:noFill/>
          <a:ln/>
        </p:spPr>
        <p:txBody>
          <a:bodyPr wrap="square" lIns="0" tIns="0" rIns="0" bIns="0" rtlCol="0" anchor="ctr"/>
          <a:lstStyle/>
          <a:p>
            <a:pPr marL="0" indent="0">
              <a:buNone/>
            </a:pPr>
            <a:r>
              <a:rPr lang="en-US" sz="1450" b="1" dirty="0">
                <a:solidFill>
                  <a:srgbClr val="15181E"/>
                </a:solidFill>
                <a:latin typeface="Calibri" pitchFamily="34" charset="0"/>
                <a:ea typeface="Calibri" pitchFamily="34" charset="-122"/>
                <a:cs typeface="Calibri" pitchFamily="34" charset="-120"/>
              </a:rPr>
              <a:t>Ask what is missing or newly started</a:t>
            </a:r>
            <a:endParaRPr lang="en-US" sz="1450" dirty="0"/>
          </a:p>
        </p:txBody>
      </p:sp>
      <p:sp>
        <p:nvSpPr>
          <p:cNvPr id="18" name="Text 16"/>
          <p:cNvSpPr txBox="1"/>
          <p:nvPr/>
        </p:nvSpPr>
        <p:spPr>
          <a:xfrm>
            <a:off x="1417320" y="3758184"/>
            <a:ext cx="9905695" cy="384048"/>
          </a:xfrm>
          <a:prstGeom prst="rect">
            <a:avLst/>
          </a:prstGeom>
          <a:noFill/>
          <a:ln/>
        </p:spPr>
        <p:txBody>
          <a:bodyPr wrap="square" lIns="0" tIns="0" rIns="0" bIns="0" rtlCol="0" anchor="t"/>
          <a:lstStyle/>
          <a:p>
            <a:pPr marL="0" indent="0">
              <a:buNone/>
            </a:pPr>
            <a:r>
              <a:rPr lang="en-US" sz="1150" dirty="0">
                <a:solidFill>
                  <a:srgbClr val="5A6472"/>
                </a:solidFill>
                <a:latin typeface="Calibri" pitchFamily="34" charset="0"/>
                <a:ea typeface="Calibri" pitchFamily="34" charset="-122"/>
                <a:cs typeface="Calibri" pitchFamily="34" charset="-120"/>
              </a:rPr>
              <a:t>A new antibiotic, a new diuretic, a recently stopped steroid, or a prescription filled three days ago. New drug plus new symptom equals adverse drug event until proven otherwise.</a:t>
            </a:r>
            <a:endParaRPr lang="en-US" sz="1150" dirty="0"/>
          </a:p>
        </p:txBody>
      </p:sp>
      <p:sp>
        <p:nvSpPr>
          <p:cNvPr id="19" name="Shape 17"/>
          <p:cNvSpPr/>
          <p:nvPr/>
        </p:nvSpPr>
        <p:spPr>
          <a:xfrm>
            <a:off x="548640" y="4315968"/>
            <a:ext cx="11094415" cy="896112"/>
          </a:xfrm>
          <a:prstGeom prst="roundRect">
            <a:avLst>
              <a:gd name="adj" fmla="val 8163"/>
            </a:avLst>
          </a:prstGeom>
          <a:solidFill>
            <a:srgbClr val="F4F1F1"/>
          </a:solidFill>
          <a:ln/>
        </p:spPr>
        <p:txBody>
          <a:bodyPr/>
          <a:lstStyle/>
          <a:p>
            <a:endParaRPr lang="en-US"/>
          </a:p>
        </p:txBody>
      </p:sp>
      <p:sp>
        <p:nvSpPr>
          <p:cNvPr id="20" name="Shape 18"/>
          <p:cNvSpPr/>
          <p:nvPr/>
        </p:nvSpPr>
        <p:spPr>
          <a:xfrm>
            <a:off x="804672" y="4553712"/>
            <a:ext cx="420624" cy="420624"/>
          </a:xfrm>
          <a:prstGeom prst="ellipse">
            <a:avLst/>
          </a:prstGeom>
          <a:solidFill>
            <a:srgbClr val="990011"/>
          </a:solidFill>
          <a:ln/>
        </p:spPr>
        <p:txBody>
          <a:bodyPr/>
          <a:lstStyle/>
          <a:p>
            <a:endParaRPr lang="en-US"/>
          </a:p>
        </p:txBody>
      </p:sp>
      <p:sp>
        <p:nvSpPr>
          <p:cNvPr id="21" name="Text 19"/>
          <p:cNvSpPr txBox="1"/>
          <p:nvPr/>
        </p:nvSpPr>
        <p:spPr>
          <a:xfrm>
            <a:off x="804672" y="4553712"/>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2" name="Text 20"/>
          <p:cNvSpPr txBox="1"/>
          <p:nvPr/>
        </p:nvSpPr>
        <p:spPr>
          <a:xfrm>
            <a:off x="1417320" y="4425696"/>
            <a:ext cx="9905695" cy="329184"/>
          </a:xfrm>
          <a:prstGeom prst="rect">
            <a:avLst/>
          </a:prstGeom>
          <a:noFill/>
          <a:ln/>
        </p:spPr>
        <p:txBody>
          <a:bodyPr wrap="square" lIns="0" tIns="0" rIns="0" bIns="0" rtlCol="0" anchor="ctr"/>
          <a:lstStyle/>
          <a:p>
            <a:pPr marL="0" indent="0">
              <a:buNone/>
            </a:pPr>
            <a:r>
              <a:rPr lang="en-US" sz="1450" b="1" dirty="0">
                <a:solidFill>
                  <a:srgbClr val="15181E"/>
                </a:solidFill>
                <a:latin typeface="Calibri" pitchFamily="34" charset="0"/>
                <a:ea typeface="Calibri" pitchFamily="34" charset="-122"/>
                <a:cs typeface="Calibri" pitchFamily="34" charset="-120"/>
              </a:rPr>
              <a:t>Look at the fill dates and pill counts</a:t>
            </a:r>
            <a:endParaRPr lang="en-US" sz="1450" dirty="0"/>
          </a:p>
        </p:txBody>
      </p:sp>
      <p:sp>
        <p:nvSpPr>
          <p:cNvPr id="23" name="Text 21"/>
          <p:cNvSpPr txBox="1"/>
          <p:nvPr/>
        </p:nvSpPr>
        <p:spPr>
          <a:xfrm>
            <a:off x="1417320" y="4754880"/>
            <a:ext cx="9905695" cy="384048"/>
          </a:xfrm>
          <a:prstGeom prst="rect">
            <a:avLst/>
          </a:prstGeom>
          <a:noFill/>
          <a:ln/>
        </p:spPr>
        <p:txBody>
          <a:bodyPr wrap="square" lIns="0" tIns="0" rIns="0" bIns="0" rtlCol="0" anchor="t"/>
          <a:lstStyle/>
          <a:p>
            <a:pPr marL="0" indent="0">
              <a:buNone/>
            </a:pPr>
            <a:r>
              <a:rPr lang="en-US" sz="1150" dirty="0">
                <a:solidFill>
                  <a:srgbClr val="5A6472"/>
                </a:solidFill>
                <a:latin typeface="Calibri" pitchFamily="34" charset="0"/>
                <a:ea typeface="Calibri" pitchFamily="34" charset="-122"/>
                <a:cs typeface="Calibri" pitchFamily="34" charset="-120"/>
              </a:rPr>
              <a:t>A bottle filled last week that is nearly empty suggests overuse or intentional ingestion. A bottle filled six months ago and still full tells you the patient is not taking it.</a:t>
            </a:r>
            <a:endParaRPr lang="en-US" sz="1150" dirty="0"/>
          </a:p>
        </p:txBody>
      </p:sp>
      <p:sp>
        <p:nvSpPr>
          <p:cNvPr id="24" name="Shape 22"/>
          <p:cNvSpPr/>
          <p:nvPr/>
        </p:nvSpPr>
        <p:spPr>
          <a:xfrm>
            <a:off x="548640" y="5312664"/>
            <a:ext cx="11094415" cy="896112"/>
          </a:xfrm>
          <a:prstGeom prst="roundRect">
            <a:avLst>
              <a:gd name="adj" fmla="val 8163"/>
            </a:avLst>
          </a:prstGeom>
          <a:solidFill>
            <a:srgbClr val="F9F7F7"/>
          </a:solidFill>
          <a:ln/>
        </p:spPr>
        <p:txBody>
          <a:bodyPr/>
          <a:lstStyle/>
          <a:p>
            <a:endParaRPr lang="en-US"/>
          </a:p>
        </p:txBody>
      </p:sp>
      <p:sp>
        <p:nvSpPr>
          <p:cNvPr id="25" name="Shape 23"/>
          <p:cNvSpPr/>
          <p:nvPr/>
        </p:nvSpPr>
        <p:spPr>
          <a:xfrm>
            <a:off x="804672" y="5550408"/>
            <a:ext cx="420624" cy="420624"/>
          </a:xfrm>
          <a:prstGeom prst="ellipse">
            <a:avLst/>
          </a:prstGeom>
          <a:solidFill>
            <a:srgbClr val="990011"/>
          </a:solidFill>
          <a:ln/>
        </p:spPr>
        <p:txBody>
          <a:bodyPr/>
          <a:lstStyle/>
          <a:p>
            <a:endParaRPr lang="en-US"/>
          </a:p>
        </p:txBody>
      </p:sp>
      <p:sp>
        <p:nvSpPr>
          <p:cNvPr id="26" name="Text 24"/>
          <p:cNvSpPr txBox="1"/>
          <p:nvPr/>
        </p:nvSpPr>
        <p:spPr>
          <a:xfrm>
            <a:off x="804672" y="5550408"/>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27" name="Text 25"/>
          <p:cNvSpPr txBox="1"/>
          <p:nvPr/>
        </p:nvSpPr>
        <p:spPr>
          <a:xfrm>
            <a:off x="1417320" y="5422392"/>
            <a:ext cx="9905695" cy="329184"/>
          </a:xfrm>
          <a:prstGeom prst="rect">
            <a:avLst/>
          </a:prstGeom>
          <a:noFill/>
          <a:ln/>
        </p:spPr>
        <p:txBody>
          <a:bodyPr wrap="square" lIns="0" tIns="0" rIns="0" bIns="0" rtlCol="0" anchor="ctr"/>
          <a:lstStyle/>
          <a:p>
            <a:pPr marL="0" indent="0">
              <a:buNone/>
            </a:pPr>
            <a:r>
              <a:rPr lang="en-US" sz="1450" b="1" dirty="0">
                <a:solidFill>
                  <a:srgbClr val="15181E"/>
                </a:solidFill>
                <a:latin typeface="Calibri" pitchFamily="34" charset="0"/>
                <a:ea typeface="Calibri" pitchFamily="34" charset="-122"/>
                <a:cs typeface="Calibri" pitchFamily="34" charset="-120"/>
              </a:rPr>
              <a:t>Bring the bag or photograph every label</a:t>
            </a:r>
            <a:endParaRPr lang="en-US" sz="1450" dirty="0"/>
          </a:p>
        </p:txBody>
      </p:sp>
      <p:sp>
        <p:nvSpPr>
          <p:cNvPr id="28" name="Text 26"/>
          <p:cNvSpPr txBox="1"/>
          <p:nvPr/>
        </p:nvSpPr>
        <p:spPr>
          <a:xfrm>
            <a:off x="1417320" y="5751576"/>
            <a:ext cx="9905695" cy="384048"/>
          </a:xfrm>
          <a:prstGeom prst="rect">
            <a:avLst/>
          </a:prstGeom>
          <a:noFill/>
          <a:ln/>
        </p:spPr>
        <p:txBody>
          <a:bodyPr wrap="square" lIns="0" tIns="0" rIns="0" bIns="0" rtlCol="0" anchor="t"/>
          <a:lstStyle/>
          <a:p>
            <a:pPr marL="0" indent="0">
              <a:buNone/>
            </a:pPr>
            <a:r>
              <a:rPr lang="en-US" sz="1150" dirty="0">
                <a:solidFill>
                  <a:srgbClr val="5A6472"/>
                </a:solidFill>
                <a:latin typeface="Calibri" pitchFamily="34" charset="0"/>
                <a:ea typeface="Calibri" pitchFamily="34" charset="-122"/>
                <a:cs typeface="Calibri" pitchFamily="34" charset="-120"/>
              </a:rPr>
              <a:t>Names, doses, prescriber and fill dates. This single act is the highest-value non-clinical thing you do on a medical call.</a:t>
            </a:r>
            <a:endParaRPr lang="en-US" sz="11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WHY IT MATTERS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Three things a med list gives you that the patient can’t</a:t>
            </a:r>
            <a:endParaRPr lang="en-US" sz="2900" dirty="0"/>
          </a:p>
        </p:txBody>
      </p:sp>
      <p:sp>
        <p:nvSpPr>
          <p:cNvPr id="4" name="Shape 2"/>
          <p:cNvSpPr/>
          <p:nvPr/>
        </p:nvSpPr>
        <p:spPr>
          <a:xfrm>
            <a:off x="548640" y="1325880"/>
            <a:ext cx="3545738" cy="3063240"/>
          </a:xfrm>
          <a:prstGeom prst="roundRect">
            <a:avLst>
              <a:gd name="adj" fmla="val 2388"/>
            </a:avLst>
          </a:prstGeom>
          <a:solidFill>
            <a:srgbClr val="F4F1F1"/>
          </a:solidFill>
          <a:ln/>
        </p:spPr>
        <p:txBody>
          <a:bodyPr/>
          <a:lstStyle/>
          <a:p>
            <a:endParaRPr lang="en-US"/>
          </a:p>
        </p:txBody>
      </p:sp>
      <p:sp>
        <p:nvSpPr>
          <p:cNvPr id="5" name="Shape 3"/>
          <p:cNvSpPr/>
          <p:nvPr/>
        </p:nvSpPr>
        <p:spPr>
          <a:xfrm>
            <a:off x="804672" y="1572768"/>
            <a:ext cx="457200" cy="457200"/>
          </a:xfrm>
          <a:prstGeom prst="ellipse">
            <a:avLst/>
          </a:prstGeom>
          <a:solidFill>
            <a:srgbClr val="990011"/>
          </a:solidFill>
          <a:ln/>
        </p:spPr>
        <p:txBody>
          <a:bodyPr/>
          <a:lstStyle/>
          <a:p>
            <a:endParaRPr lang="en-US"/>
          </a:p>
        </p:txBody>
      </p:sp>
      <p:sp>
        <p:nvSpPr>
          <p:cNvPr id="6" name="Text 4"/>
          <p:cNvSpPr txBox="1"/>
          <p:nvPr/>
        </p:nvSpPr>
        <p:spPr>
          <a:xfrm>
            <a:off x="804672" y="157276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804672" y="2121408"/>
            <a:ext cx="3033674" cy="777240"/>
          </a:xfrm>
          <a:prstGeom prst="rect">
            <a:avLst/>
          </a:prstGeom>
          <a:noFill/>
          <a:ln/>
        </p:spPr>
        <p:txBody>
          <a:bodyPr wrap="square" lIns="0" tIns="0" rIns="0" bIns="0" rtlCol="0" anchor="b"/>
          <a:lstStyle/>
          <a:p>
            <a:pPr marL="0" indent="0">
              <a:buNone/>
            </a:pPr>
            <a:r>
              <a:rPr lang="en-US" sz="1600" b="1" dirty="0">
                <a:solidFill>
                  <a:srgbClr val="990011"/>
                </a:solidFill>
                <a:latin typeface="Cambria" pitchFamily="34" charset="0"/>
                <a:ea typeface="Cambria" pitchFamily="34" charset="-122"/>
                <a:cs typeface="Cambria" pitchFamily="34" charset="-120"/>
              </a:rPr>
              <a:t>A history from an unconscious patient</a:t>
            </a:r>
            <a:endParaRPr lang="en-US" sz="1600" dirty="0"/>
          </a:p>
        </p:txBody>
      </p:sp>
      <p:sp>
        <p:nvSpPr>
          <p:cNvPr id="8" name="Text 6"/>
          <p:cNvSpPr txBox="1"/>
          <p:nvPr/>
        </p:nvSpPr>
        <p:spPr>
          <a:xfrm>
            <a:off x="804672" y="2990088"/>
            <a:ext cx="3033674" cy="1280160"/>
          </a:xfrm>
          <a:prstGeom prst="rect">
            <a:avLst/>
          </a:prstGeom>
          <a:noFill/>
          <a:ln/>
        </p:spPr>
        <p:txBody>
          <a:bodyPr wrap="square" lIns="0" tIns="0" rIns="0" bIns="0" rtlCol="0" anchor="t"/>
          <a:lstStyle/>
          <a:p>
            <a:pPr marL="0" indent="0">
              <a:lnSpc>
                <a:spcPct val="105000"/>
              </a:lnSpc>
              <a:buNone/>
            </a:pPr>
            <a:r>
              <a:rPr lang="en-US" sz="1250" dirty="0">
                <a:solidFill>
                  <a:srgbClr val="3C424C"/>
                </a:solidFill>
                <a:latin typeface="Calibri" pitchFamily="34" charset="0"/>
                <a:ea typeface="Calibri" pitchFamily="34" charset="-122"/>
                <a:cs typeface="Calibri" pitchFamily="34" charset="-120"/>
              </a:rPr>
              <a:t>Levothyroxine, warfarin and furosemide in a bag next to an unresponsive 80-year-old tells you: thyroid disease, atrial fibrillation or a valve, and heart failure. You now have a differential before you have a single answer from the patient.</a:t>
            </a:r>
            <a:endParaRPr lang="en-US" sz="1250" dirty="0"/>
          </a:p>
        </p:txBody>
      </p:sp>
      <p:sp>
        <p:nvSpPr>
          <p:cNvPr id="9" name="Shape 7"/>
          <p:cNvSpPr/>
          <p:nvPr/>
        </p:nvSpPr>
        <p:spPr>
          <a:xfrm>
            <a:off x="4322978" y="1325880"/>
            <a:ext cx="3545738" cy="3063240"/>
          </a:xfrm>
          <a:prstGeom prst="roundRect">
            <a:avLst>
              <a:gd name="adj" fmla="val 2388"/>
            </a:avLst>
          </a:prstGeom>
          <a:solidFill>
            <a:srgbClr val="F4F1F1"/>
          </a:solidFill>
          <a:ln/>
        </p:spPr>
        <p:txBody>
          <a:bodyPr/>
          <a:lstStyle/>
          <a:p>
            <a:endParaRPr lang="en-US"/>
          </a:p>
        </p:txBody>
      </p:sp>
      <p:sp>
        <p:nvSpPr>
          <p:cNvPr id="10" name="Shape 8"/>
          <p:cNvSpPr/>
          <p:nvPr/>
        </p:nvSpPr>
        <p:spPr>
          <a:xfrm>
            <a:off x="4579010" y="1572768"/>
            <a:ext cx="457200" cy="457200"/>
          </a:xfrm>
          <a:prstGeom prst="ellipse">
            <a:avLst/>
          </a:prstGeom>
          <a:solidFill>
            <a:srgbClr val="2F3C7E"/>
          </a:solidFill>
          <a:ln/>
        </p:spPr>
        <p:txBody>
          <a:bodyPr/>
          <a:lstStyle/>
          <a:p>
            <a:endParaRPr lang="en-US"/>
          </a:p>
        </p:txBody>
      </p:sp>
      <p:sp>
        <p:nvSpPr>
          <p:cNvPr id="11" name="Text 9"/>
          <p:cNvSpPr txBox="1"/>
          <p:nvPr/>
        </p:nvSpPr>
        <p:spPr>
          <a:xfrm>
            <a:off x="4579010" y="157276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Text 10"/>
          <p:cNvSpPr txBox="1"/>
          <p:nvPr/>
        </p:nvSpPr>
        <p:spPr>
          <a:xfrm>
            <a:off x="4579010" y="2121408"/>
            <a:ext cx="3033674" cy="777240"/>
          </a:xfrm>
          <a:prstGeom prst="rect">
            <a:avLst/>
          </a:prstGeom>
          <a:noFill/>
          <a:ln/>
        </p:spPr>
        <p:txBody>
          <a:bodyPr wrap="square" lIns="0" tIns="0" rIns="0" bIns="0" rtlCol="0" anchor="b"/>
          <a:lstStyle/>
          <a:p>
            <a:pPr marL="0" indent="0">
              <a:buNone/>
            </a:pPr>
            <a:r>
              <a:rPr lang="en-US" sz="1600" b="1" dirty="0">
                <a:solidFill>
                  <a:srgbClr val="2F3C7E"/>
                </a:solidFill>
                <a:latin typeface="Cambria" pitchFamily="34" charset="0"/>
                <a:ea typeface="Cambria" pitchFamily="34" charset="-122"/>
                <a:cs typeface="Cambria" pitchFamily="34" charset="-120"/>
              </a:rPr>
              <a:t>A prediction of how they’ll respond</a:t>
            </a:r>
            <a:endParaRPr lang="en-US" sz="1600" dirty="0"/>
          </a:p>
        </p:txBody>
      </p:sp>
      <p:sp>
        <p:nvSpPr>
          <p:cNvPr id="13" name="Text 11"/>
          <p:cNvSpPr txBox="1"/>
          <p:nvPr/>
        </p:nvSpPr>
        <p:spPr>
          <a:xfrm>
            <a:off x="4579010" y="2990088"/>
            <a:ext cx="3033674" cy="1280160"/>
          </a:xfrm>
          <a:prstGeom prst="rect">
            <a:avLst/>
          </a:prstGeom>
          <a:noFill/>
          <a:ln/>
        </p:spPr>
        <p:txBody>
          <a:bodyPr wrap="square" lIns="0" tIns="0" rIns="0" bIns="0" rtlCol="0" anchor="t"/>
          <a:lstStyle/>
          <a:p>
            <a:pPr marL="0" indent="0">
              <a:lnSpc>
                <a:spcPct val="105000"/>
              </a:lnSpc>
              <a:buNone/>
            </a:pPr>
            <a:r>
              <a:rPr lang="en-US" sz="1250" dirty="0">
                <a:solidFill>
                  <a:srgbClr val="3C424C"/>
                </a:solidFill>
                <a:latin typeface="Calibri" pitchFamily="34" charset="0"/>
                <a:ea typeface="Calibri" pitchFamily="34" charset="-122"/>
                <a:cs typeface="Calibri" pitchFamily="34" charset="-120"/>
              </a:rPr>
              <a:t>Beta blocker means your epinephrine and atropine may underperform. Diuretic means the potassium may be low and the patient dry. Anticoagulant means a minor mechanism can be a major bleed. You can anticipate instead of react.</a:t>
            </a:r>
            <a:endParaRPr lang="en-US" sz="1250" dirty="0"/>
          </a:p>
        </p:txBody>
      </p:sp>
      <p:sp>
        <p:nvSpPr>
          <p:cNvPr id="14" name="Shape 12"/>
          <p:cNvSpPr/>
          <p:nvPr/>
        </p:nvSpPr>
        <p:spPr>
          <a:xfrm>
            <a:off x="8097317" y="1325880"/>
            <a:ext cx="3545738" cy="3063240"/>
          </a:xfrm>
          <a:prstGeom prst="roundRect">
            <a:avLst>
              <a:gd name="adj" fmla="val 2388"/>
            </a:avLst>
          </a:prstGeom>
          <a:solidFill>
            <a:srgbClr val="F4F1F1"/>
          </a:solidFill>
          <a:ln/>
        </p:spPr>
        <p:txBody>
          <a:bodyPr/>
          <a:lstStyle/>
          <a:p>
            <a:endParaRPr lang="en-US"/>
          </a:p>
        </p:txBody>
      </p:sp>
      <p:sp>
        <p:nvSpPr>
          <p:cNvPr id="15" name="Shape 13"/>
          <p:cNvSpPr/>
          <p:nvPr/>
        </p:nvSpPr>
        <p:spPr>
          <a:xfrm>
            <a:off x="8353349" y="1572768"/>
            <a:ext cx="457200" cy="457200"/>
          </a:xfrm>
          <a:prstGeom prst="ellipse">
            <a:avLst/>
          </a:prstGeom>
          <a:solidFill>
            <a:srgbClr val="19626F"/>
          </a:solidFill>
          <a:ln/>
        </p:spPr>
        <p:txBody>
          <a:bodyPr/>
          <a:lstStyle/>
          <a:p>
            <a:endParaRPr lang="en-US"/>
          </a:p>
        </p:txBody>
      </p:sp>
      <p:sp>
        <p:nvSpPr>
          <p:cNvPr id="16" name="Text 14"/>
          <p:cNvSpPr txBox="1"/>
          <p:nvPr/>
        </p:nvSpPr>
        <p:spPr>
          <a:xfrm>
            <a:off x="8353349" y="157276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7" name="Text 15"/>
          <p:cNvSpPr txBox="1"/>
          <p:nvPr/>
        </p:nvSpPr>
        <p:spPr>
          <a:xfrm>
            <a:off x="8353349" y="2121408"/>
            <a:ext cx="3033674" cy="777240"/>
          </a:xfrm>
          <a:prstGeom prst="rect">
            <a:avLst/>
          </a:prstGeom>
          <a:noFill/>
          <a:ln/>
        </p:spPr>
        <p:txBody>
          <a:bodyPr wrap="square" lIns="0" tIns="0" rIns="0" bIns="0" rtlCol="0" anchor="b"/>
          <a:lstStyle/>
          <a:p>
            <a:pPr marL="0" indent="0">
              <a:buNone/>
            </a:pPr>
            <a:r>
              <a:rPr lang="en-US" sz="1600" b="1" dirty="0">
                <a:solidFill>
                  <a:srgbClr val="19626F"/>
                </a:solidFill>
                <a:latin typeface="Cambria" pitchFamily="34" charset="0"/>
                <a:ea typeface="Cambria" pitchFamily="34" charset="-122"/>
                <a:cs typeface="Cambria" pitchFamily="34" charset="-120"/>
              </a:rPr>
              <a:t>Sometimes the diagnosis itself</a:t>
            </a:r>
            <a:endParaRPr lang="en-US" sz="1600" dirty="0"/>
          </a:p>
        </p:txBody>
      </p:sp>
      <p:sp>
        <p:nvSpPr>
          <p:cNvPr id="18" name="Text 16"/>
          <p:cNvSpPr txBox="1"/>
          <p:nvPr/>
        </p:nvSpPr>
        <p:spPr>
          <a:xfrm>
            <a:off x="8353349" y="2990088"/>
            <a:ext cx="3033674" cy="1280160"/>
          </a:xfrm>
          <a:prstGeom prst="rect">
            <a:avLst/>
          </a:prstGeom>
          <a:noFill/>
          <a:ln/>
        </p:spPr>
        <p:txBody>
          <a:bodyPr wrap="square" lIns="0" tIns="0" rIns="0" bIns="0" rtlCol="0" anchor="t"/>
          <a:lstStyle/>
          <a:p>
            <a:pPr marL="0" indent="0">
              <a:lnSpc>
                <a:spcPct val="105000"/>
              </a:lnSpc>
              <a:buNone/>
            </a:pPr>
            <a:r>
              <a:rPr lang="en-US" sz="1250" dirty="0">
                <a:solidFill>
                  <a:srgbClr val="3C424C"/>
                </a:solidFill>
                <a:latin typeface="Calibri" pitchFamily="34" charset="0"/>
                <a:ea typeface="Calibri" pitchFamily="34" charset="-122"/>
                <a:cs typeface="Calibri" pitchFamily="34" charset="-120"/>
              </a:rPr>
              <a:t>Confusion in a patient who started a new sulfonylurea. Wide QRS in a patient with a bottle of amitriptyline. Normal glucose with Kussmaul breathing in a patient on empagliflozin. The bag is the answer.</a:t>
            </a:r>
            <a:endParaRPr lang="en-US" sz="1250" dirty="0"/>
          </a:p>
        </p:txBody>
      </p:sp>
      <p:sp>
        <p:nvSpPr>
          <p:cNvPr id="19" name="Shape 17"/>
          <p:cNvSpPr/>
          <p:nvPr/>
        </p:nvSpPr>
        <p:spPr>
          <a:xfrm>
            <a:off x="548640" y="4617720"/>
            <a:ext cx="11094415" cy="1325880"/>
          </a:xfrm>
          <a:prstGeom prst="roundRect">
            <a:avLst>
              <a:gd name="adj" fmla="val 5517"/>
            </a:avLst>
          </a:prstGeom>
          <a:solidFill>
            <a:srgbClr val="15181E"/>
          </a:solidFill>
          <a:ln/>
        </p:spPr>
        <p:txBody>
          <a:bodyPr/>
          <a:lstStyle/>
          <a:p>
            <a:endParaRPr lang="en-US"/>
          </a:p>
        </p:txBody>
      </p:sp>
      <p:sp>
        <p:nvSpPr>
          <p:cNvPr id="20" name="Text 18"/>
          <p:cNvSpPr txBox="1"/>
          <p:nvPr/>
        </p:nvSpPr>
        <p:spPr>
          <a:xfrm>
            <a:off x="868680" y="4800600"/>
            <a:ext cx="10454335" cy="960120"/>
          </a:xfrm>
          <a:prstGeom prst="rect">
            <a:avLst/>
          </a:prstGeom>
          <a:noFill/>
          <a:ln/>
        </p:spPr>
        <p:txBody>
          <a:bodyPr wrap="square" lIns="0" tIns="0" rIns="0" bIns="0" rtlCol="0" anchor="ctr"/>
          <a:lstStyle/>
          <a:p>
            <a:pPr marL="0" indent="0">
              <a:lnSpc>
                <a:spcPct val="105000"/>
              </a:lnSpc>
              <a:buNone/>
            </a:pPr>
            <a:r>
              <a:rPr lang="en-US" sz="1700" b="1" dirty="0">
                <a:solidFill>
                  <a:srgbClr val="FFFFFF"/>
                </a:solidFill>
                <a:latin typeface="Calibri" pitchFamily="34" charset="0"/>
                <a:ea typeface="Calibri" pitchFamily="34" charset="-122"/>
                <a:cs typeface="Calibri" pitchFamily="34" charset="-120"/>
              </a:rPr>
              <a:t>A useful reflex: for every drug on the list, ask "what condition does this treat, and what will it do to the drugs I am about to give?"</a:t>
            </a:r>
            <a:endParaRPr lang="en-US" sz="17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CARDIAC 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Beta blockers: the drug class that hides your vital signs</a:t>
            </a:r>
            <a:endParaRPr lang="en-US" sz="2900" dirty="0"/>
          </a:p>
        </p:txBody>
      </p:sp>
      <p:sp>
        <p:nvSpPr>
          <p:cNvPr id="4" name="Shape 2"/>
          <p:cNvSpPr/>
          <p:nvPr/>
        </p:nvSpPr>
        <p:spPr>
          <a:xfrm>
            <a:off x="548640" y="1325880"/>
            <a:ext cx="5364328" cy="1965960"/>
          </a:xfrm>
          <a:prstGeom prst="roundRect">
            <a:avLst>
              <a:gd name="adj" fmla="val 3721"/>
            </a:avLst>
          </a:prstGeom>
          <a:solidFill>
            <a:srgbClr val="F4F1F1"/>
          </a:solidFill>
          <a:ln/>
        </p:spPr>
        <p:txBody>
          <a:bodyPr/>
          <a:lstStyle/>
          <a:p>
            <a:endParaRPr lang="en-US"/>
          </a:p>
        </p:txBody>
      </p:sp>
      <p:sp>
        <p:nvSpPr>
          <p:cNvPr id="5" name="Text 3"/>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Recognize them: the "-olol" family</a:t>
            </a:r>
            <a:endParaRPr lang="en-US" sz="1400" dirty="0"/>
          </a:p>
        </p:txBody>
      </p:sp>
      <p:sp>
        <p:nvSpPr>
          <p:cNvPr id="6" name="Text 4"/>
          <p:cNvSpPr txBox="1"/>
          <p:nvPr/>
        </p:nvSpPr>
        <p:spPr>
          <a:xfrm>
            <a:off x="768096" y="1828800"/>
            <a:ext cx="4925416" cy="1316736"/>
          </a:xfrm>
          <a:prstGeom prst="rect">
            <a:avLst/>
          </a:prstGeom>
          <a:noFill/>
          <a:ln/>
        </p:spPr>
        <p:txBody>
          <a:bodyPr wrap="square" lIns="0" tIns="0" rIns="0" bIns="0" rtlCol="0" anchor="t"/>
          <a:lstStyle/>
          <a:p>
            <a:pPr marL="0" indent="0">
              <a:lnSpc>
                <a:spcPct val="105000"/>
              </a:lnSpc>
              <a:spcAft>
                <a:spcPts val="300"/>
              </a:spcAft>
              <a:buNone/>
            </a:pPr>
            <a:r>
              <a:rPr lang="en-US" sz="1100" dirty="0">
                <a:solidFill>
                  <a:srgbClr val="3C424C"/>
                </a:solidFill>
                <a:latin typeface="Calibri" pitchFamily="34" charset="0"/>
                <a:ea typeface="Calibri" pitchFamily="34" charset="-122"/>
                <a:cs typeface="Calibri" pitchFamily="34" charset="-120"/>
              </a:rPr>
              <a:t>Metoprolol, atenolol, carvedilol, propranolol, bisoprolol, labetalol, nadolol, sotalol, timolol (including eye drops for glaucoma — which are systemically absorbed).</a:t>
            </a:r>
            <a:endParaRPr lang="en-US" sz="110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00" dirty="0"/>
          </a:p>
          <a:p>
            <a:pPr marL="0" indent="0">
              <a:lnSpc>
                <a:spcPct val="105000"/>
              </a:lnSpc>
              <a:spcAft>
                <a:spcPts val="300"/>
              </a:spcAft>
              <a:buNone/>
            </a:pPr>
            <a:r>
              <a:rPr lang="en-US" sz="1100" dirty="0">
                <a:solidFill>
                  <a:srgbClr val="3C424C"/>
                </a:solidFill>
                <a:latin typeface="Calibri" pitchFamily="34" charset="0"/>
                <a:ea typeface="Calibri" pitchFamily="34" charset="-122"/>
                <a:cs typeface="Calibri" pitchFamily="34" charset="-120"/>
              </a:rPr>
              <a:t>Treat: hypertension, heart failure, post-MI, atrial fibrillation rate control, migraine prophylaxis, essential tremor, performance anxiety, portal hypertension.</a:t>
            </a:r>
            <a:endParaRPr lang="en-US" sz="1100" dirty="0"/>
          </a:p>
        </p:txBody>
      </p:sp>
      <p:sp>
        <p:nvSpPr>
          <p:cNvPr id="7" name="Shape 5"/>
          <p:cNvSpPr/>
          <p:nvPr/>
        </p:nvSpPr>
        <p:spPr>
          <a:xfrm>
            <a:off x="6278728" y="1325880"/>
            <a:ext cx="5364328" cy="1965960"/>
          </a:xfrm>
          <a:prstGeom prst="roundRect">
            <a:avLst>
              <a:gd name="adj" fmla="val 3721"/>
            </a:avLst>
          </a:prstGeom>
          <a:solidFill>
            <a:srgbClr val="EDEFF5"/>
          </a:solidFill>
          <a:ln/>
        </p:spPr>
        <p:txBody>
          <a:bodyPr/>
          <a:lstStyle/>
          <a:p>
            <a:endParaRPr lang="en-US"/>
          </a:p>
        </p:txBody>
      </p:sp>
      <p:sp>
        <p:nvSpPr>
          <p:cNvPr id="8" name="Text 6"/>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What they do to your assessment</a:t>
            </a:r>
            <a:endParaRPr lang="en-US" sz="1400" dirty="0"/>
          </a:p>
        </p:txBody>
      </p:sp>
      <p:sp>
        <p:nvSpPr>
          <p:cNvPr id="9" name="Text 7"/>
          <p:cNvSpPr txBox="1"/>
          <p:nvPr/>
        </p:nvSpPr>
        <p:spPr>
          <a:xfrm>
            <a:off x="6498184" y="1828800"/>
            <a:ext cx="4925416" cy="131673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The compensatory tachycardia of shock, hypoglycemia and hemorrhage is blunted or absent. A "normal" heart rate of 78 in a bleeding trauma patient on metoprolol is an ominous finding.</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Hypoglycemia loses its adrenergic warning signs — no tremor, no palpitations. The patient goes straight to confusion.</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Exercise tolerance and the response to catecholamines are both reduced.</a:t>
            </a:r>
            <a:endParaRPr lang="en-US" sz="1100" dirty="0"/>
          </a:p>
        </p:txBody>
      </p:sp>
      <p:sp>
        <p:nvSpPr>
          <p:cNvPr id="10" name="Shape 8"/>
          <p:cNvSpPr/>
          <p:nvPr/>
        </p:nvSpPr>
        <p:spPr>
          <a:xfrm>
            <a:off x="548640" y="3520440"/>
            <a:ext cx="11094415" cy="2560320"/>
          </a:xfrm>
          <a:prstGeom prst="roundRect">
            <a:avLst>
              <a:gd name="adj" fmla="val 2857"/>
            </a:avLst>
          </a:prstGeom>
          <a:solidFill>
            <a:srgbClr val="3A0A12"/>
          </a:solidFill>
          <a:ln/>
        </p:spPr>
        <p:txBody>
          <a:bodyPr/>
          <a:lstStyle/>
          <a:p>
            <a:endParaRPr lang="en-US"/>
          </a:p>
        </p:txBody>
      </p:sp>
      <p:sp>
        <p:nvSpPr>
          <p:cNvPr id="11" name="Text 9"/>
          <p:cNvSpPr txBox="1"/>
          <p:nvPr/>
        </p:nvSpPr>
        <p:spPr>
          <a:xfrm>
            <a:off x="868680" y="3639312"/>
            <a:ext cx="10454335" cy="365760"/>
          </a:xfrm>
          <a:prstGeom prst="rect">
            <a:avLst/>
          </a:prstGeom>
          <a:noFill/>
          <a:ln/>
        </p:spPr>
        <p:txBody>
          <a:bodyPr wrap="square" lIns="0" tIns="0" rIns="0" bIns="0" rtlCol="0" anchor="ctr"/>
          <a:lstStyle/>
          <a:p>
            <a:pPr marL="0" indent="0">
              <a:buNone/>
            </a:pPr>
            <a:r>
              <a:rPr lang="en-US" sz="1500" b="1" dirty="0">
                <a:solidFill>
                  <a:srgbClr val="FFD98A"/>
                </a:solidFill>
                <a:latin typeface="Calibri" pitchFamily="34" charset="0"/>
                <a:ea typeface="Calibri" pitchFamily="34" charset="-122"/>
                <a:cs typeface="Calibri" pitchFamily="34" charset="-120"/>
              </a:rPr>
              <a:t>Beta blocker overdose — or just a beta-blocked patient who crashes</a:t>
            </a:r>
            <a:endParaRPr lang="en-US" sz="1500" dirty="0"/>
          </a:p>
        </p:txBody>
      </p:sp>
      <p:sp>
        <p:nvSpPr>
          <p:cNvPr id="12" name="Text 10"/>
          <p:cNvSpPr txBox="1"/>
          <p:nvPr/>
        </p:nvSpPr>
        <p:spPr>
          <a:xfrm>
            <a:off x="868680" y="4041648"/>
            <a:ext cx="10454335" cy="1965960"/>
          </a:xfrm>
          <a:prstGeom prst="rect">
            <a:avLst/>
          </a:prstGeom>
          <a:noFill/>
          <a:ln/>
        </p:spPr>
        <p:txBody>
          <a:bodyPr wrap="square" lIns="0" tIns="0" rIns="0" bIns="0" rtlCol="0" anchor="t"/>
          <a:lstStyle/>
          <a:p>
            <a:pPr marL="203200" indent="-203200">
              <a:lnSpc>
                <a:spcPct val="102000"/>
              </a:lnSpc>
              <a:spcAft>
                <a:spcPts val="300"/>
              </a:spcAft>
              <a:buSzPct val="100000"/>
              <a:buChar char="▪"/>
            </a:pPr>
            <a:r>
              <a:rPr lang="en-US" sz="1080" dirty="0">
                <a:solidFill>
                  <a:srgbClr val="F0DDE0"/>
                </a:solidFill>
                <a:latin typeface="Calibri" pitchFamily="34" charset="0"/>
                <a:ea typeface="Calibri" pitchFamily="34" charset="-122"/>
                <a:cs typeface="Calibri" pitchFamily="34" charset="-120"/>
              </a:rPr>
              <a:t>Presentation: bradycardia, hypotension and sometimes seizures. Hypoglycemia is classically taught and does occur — especially in children and with propranolol — but recent data show it is not a reliable finding in adults. Check the glucose; do not use it to rule the diagnosis in or out.</a:t>
            </a:r>
            <a:endParaRPr lang="en-US" sz="1080" dirty="0"/>
          </a:p>
          <a:p>
            <a:pPr marL="203200" indent="-203200">
              <a:lnSpc>
                <a:spcPct val="102000"/>
              </a:lnSpc>
              <a:spcAft>
                <a:spcPts val="300"/>
              </a:spcAft>
              <a:buSzPct val="100000"/>
              <a:buChar char="▪"/>
            </a:pPr>
            <a:r>
              <a:rPr lang="en-US" sz="1080" dirty="0">
                <a:solidFill>
                  <a:srgbClr val="F0DDE0"/>
                </a:solidFill>
                <a:latin typeface="Calibri" pitchFamily="34" charset="0"/>
                <a:ea typeface="Calibri" pitchFamily="34" charset="-122"/>
                <a:cs typeface="Calibri" pitchFamily="34" charset="-120"/>
              </a:rPr>
              <a:t>Propranolol is the most lethal of the group: lipophilic, causes seizures, and blocks sodium channels — a wide QRS after a propranolol ingestion is sodium bicarbonate territory, exactly as in a tricyclic.</a:t>
            </a:r>
            <a:endParaRPr lang="en-US" sz="1080" dirty="0"/>
          </a:p>
          <a:p>
            <a:pPr marL="203200" indent="-203200">
              <a:lnSpc>
                <a:spcPct val="102000"/>
              </a:lnSpc>
              <a:spcAft>
                <a:spcPts val="300"/>
              </a:spcAft>
              <a:buSzPct val="100000"/>
              <a:buChar char="▪"/>
            </a:pPr>
            <a:r>
              <a:rPr lang="en-US" sz="1080" dirty="0">
                <a:solidFill>
                  <a:srgbClr val="F0DDE0"/>
                </a:solidFill>
                <a:latin typeface="Calibri" pitchFamily="34" charset="0"/>
                <a:ea typeface="Calibri" pitchFamily="34" charset="-122"/>
                <a:cs typeface="Calibri" pitchFamily="34" charset="-120"/>
              </a:rPr>
              <a:t>Atropine frequently fails; the vagal brake is not the problem, the blocked receptor is.</a:t>
            </a:r>
            <a:endParaRPr lang="en-US" sz="1080" dirty="0"/>
          </a:p>
          <a:p>
            <a:pPr marL="203200" indent="-203200">
              <a:lnSpc>
                <a:spcPct val="102000"/>
              </a:lnSpc>
              <a:spcAft>
                <a:spcPts val="300"/>
              </a:spcAft>
              <a:buSzPct val="100000"/>
              <a:buChar char="▪"/>
            </a:pPr>
            <a:r>
              <a:rPr lang="en-US" sz="1080" dirty="0">
                <a:solidFill>
                  <a:srgbClr val="F0DDE0"/>
                </a:solidFill>
                <a:latin typeface="Calibri" pitchFamily="34" charset="0"/>
                <a:ea typeface="Calibri" pitchFamily="34" charset="-122"/>
                <a:cs typeface="Calibri" pitchFamily="34" charset="-120"/>
              </a:rPr>
              <a:t>Glucagon is the classic antidote: 5–10 mg IV then an infusion for true toxicity — far more than the 1–5 mg used in beta-blocked anaphylaxis. Expect vomiting; protect the airway.</a:t>
            </a:r>
            <a:endParaRPr lang="en-US" sz="1080" dirty="0"/>
          </a:p>
          <a:p>
            <a:pPr marL="203200" indent="-203200">
              <a:lnSpc>
                <a:spcPct val="102000"/>
              </a:lnSpc>
              <a:spcAft>
                <a:spcPts val="300"/>
              </a:spcAft>
              <a:buSzPct val="100000"/>
              <a:buChar char="▪"/>
            </a:pPr>
            <a:r>
              <a:rPr lang="en-US" sz="1080" dirty="0">
                <a:solidFill>
                  <a:srgbClr val="F0DDE0"/>
                </a:solidFill>
                <a:latin typeface="Calibri" pitchFamily="34" charset="0"/>
                <a:ea typeface="Calibri" pitchFamily="34" charset="-122"/>
                <a:cs typeface="Calibri" pitchFamily="34" charset="-120"/>
              </a:rPr>
              <a:t>Calcium, high-dose insulin euglycemic therapy and pacing are hospital-side escalations. Push-dose epinephrine may work but often needs much higher doses than usual.</a:t>
            </a:r>
            <a:endParaRPr lang="en-US" sz="1080" dirty="0"/>
          </a:p>
          <a:p>
            <a:pPr marL="203200" indent="-203200">
              <a:lnSpc>
                <a:spcPct val="102000"/>
              </a:lnSpc>
              <a:spcAft>
                <a:spcPts val="300"/>
              </a:spcAft>
              <a:buSzPct val="100000"/>
              <a:buChar char="▪"/>
            </a:pPr>
            <a:r>
              <a:rPr lang="en-US" sz="1080" dirty="0">
                <a:solidFill>
                  <a:srgbClr val="F0DDE0"/>
                </a:solidFill>
                <a:latin typeface="Calibri" pitchFamily="34" charset="0"/>
                <a:ea typeface="Calibri" pitchFamily="34" charset="-122"/>
                <a:cs typeface="Calibri" pitchFamily="34" charset="-120"/>
              </a:rPr>
              <a:t>Sotalol is a beta blocker AND a potassium channel blocker — it prolongs the QT and can cause torsades. Treat with magnesium.</a:t>
            </a:r>
            <a:endParaRPr lang="en-US" sz="108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CARDIAC 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Calcium channel blockers: two families that behave differently</a:t>
            </a:r>
            <a:endParaRPr lang="en-US" sz="2900" dirty="0"/>
          </a:p>
        </p:txBody>
      </p:sp>
      <p:sp>
        <p:nvSpPr>
          <p:cNvPr id="4" name="Shape 2"/>
          <p:cNvSpPr/>
          <p:nvPr/>
        </p:nvSpPr>
        <p:spPr>
          <a:xfrm>
            <a:off x="548640" y="1325880"/>
            <a:ext cx="5364328" cy="2377440"/>
          </a:xfrm>
          <a:prstGeom prst="roundRect">
            <a:avLst>
              <a:gd name="adj" fmla="val 3077"/>
            </a:avLst>
          </a:prstGeom>
          <a:solidFill>
            <a:srgbClr val="EDEFF5"/>
          </a:solidFill>
          <a:ln/>
        </p:spPr>
        <p:txBody>
          <a:bodyPr/>
          <a:lstStyle/>
          <a:p>
            <a:endParaRPr lang="en-US"/>
          </a:p>
        </p:txBody>
      </p:sp>
      <p:sp>
        <p:nvSpPr>
          <p:cNvPr id="5" name="Text 3"/>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Dihydropyridines — mostly vessels</a:t>
            </a:r>
            <a:endParaRPr lang="en-US" sz="1400" dirty="0"/>
          </a:p>
        </p:txBody>
      </p:sp>
      <p:sp>
        <p:nvSpPr>
          <p:cNvPr id="6" name="Text 4"/>
          <p:cNvSpPr txBox="1"/>
          <p:nvPr/>
        </p:nvSpPr>
        <p:spPr>
          <a:xfrm>
            <a:off x="768096" y="1828800"/>
            <a:ext cx="4925416" cy="1728216"/>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Amlodipine, nifedipine, felodipine, nicardipine, clevidipine.</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Ending in "-dipine." Primarily arterial vasodilators for hypertension. Minimal effect on heart rate and contractility at therapeutic doses.</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Expect: peripheral edema (frequently mistaken for heart failure), flushing, headache, reflex tachycardia.</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In overdose, however, selectivity is lost and they behave like the other family.</a:t>
            </a:r>
            <a:endParaRPr lang="en-US" sz="1150" dirty="0"/>
          </a:p>
        </p:txBody>
      </p:sp>
      <p:sp>
        <p:nvSpPr>
          <p:cNvPr id="7" name="Shape 5"/>
          <p:cNvSpPr/>
          <p:nvPr/>
        </p:nvSpPr>
        <p:spPr>
          <a:xfrm>
            <a:off x="6278728" y="1325880"/>
            <a:ext cx="5364328" cy="2377440"/>
          </a:xfrm>
          <a:prstGeom prst="roundRect">
            <a:avLst>
              <a:gd name="adj" fmla="val 3077"/>
            </a:avLst>
          </a:prstGeom>
          <a:solidFill>
            <a:srgbClr val="F4F1F1"/>
          </a:solidFill>
          <a:ln/>
        </p:spPr>
        <p:txBody>
          <a:bodyPr/>
          <a:lstStyle/>
          <a:p>
            <a:endParaRPr lang="en-US"/>
          </a:p>
        </p:txBody>
      </p:sp>
      <p:sp>
        <p:nvSpPr>
          <p:cNvPr id="8" name="Text 6"/>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Non-dihydropyridines — the heart</a:t>
            </a:r>
            <a:endParaRPr lang="en-US" sz="1400" dirty="0"/>
          </a:p>
        </p:txBody>
      </p:sp>
      <p:sp>
        <p:nvSpPr>
          <p:cNvPr id="9" name="Text 7"/>
          <p:cNvSpPr txBox="1"/>
          <p:nvPr/>
        </p:nvSpPr>
        <p:spPr>
          <a:xfrm>
            <a:off x="6498184" y="1828800"/>
            <a:ext cx="4925416" cy="1728216"/>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Diltiazem and verapamil.</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Slow the AV node and reduce contractility. Used for rate control in atrial fibrillation, for SVT prevention, and for angina.</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Expect: bradycardia, hypotension, constipation, and a much bigger drop in pressure when stacked on a home beta blocker.</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These are the two you already carry — and the two that are dangerous in wide, irregular tachycardia.</a:t>
            </a:r>
            <a:endParaRPr lang="en-US" sz="1150" dirty="0"/>
          </a:p>
        </p:txBody>
      </p:sp>
      <p:sp>
        <p:nvSpPr>
          <p:cNvPr id="10" name="Shape 8"/>
          <p:cNvSpPr/>
          <p:nvPr/>
        </p:nvSpPr>
        <p:spPr>
          <a:xfrm>
            <a:off x="548640" y="3931920"/>
            <a:ext cx="11094415" cy="2011680"/>
          </a:xfrm>
          <a:prstGeom prst="roundRect">
            <a:avLst>
              <a:gd name="adj" fmla="val 3636"/>
            </a:avLst>
          </a:prstGeom>
          <a:solidFill>
            <a:srgbClr val="3A0A12"/>
          </a:solidFill>
          <a:ln/>
        </p:spPr>
        <p:txBody>
          <a:bodyPr/>
          <a:lstStyle/>
          <a:p>
            <a:endParaRPr lang="en-US"/>
          </a:p>
        </p:txBody>
      </p:sp>
      <p:sp>
        <p:nvSpPr>
          <p:cNvPr id="11" name="Text 9"/>
          <p:cNvSpPr txBox="1"/>
          <p:nvPr/>
        </p:nvSpPr>
        <p:spPr>
          <a:xfrm>
            <a:off x="868680" y="4069080"/>
            <a:ext cx="10454335" cy="365760"/>
          </a:xfrm>
          <a:prstGeom prst="rect">
            <a:avLst/>
          </a:prstGeom>
          <a:noFill/>
          <a:ln/>
        </p:spPr>
        <p:txBody>
          <a:bodyPr wrap="square" lIns="0" tIns="0" rIns="0" bIns="0" rtlCol="0" anchor="ctr"/>
          <a:lstStyle/>
          <a:p>
            <a:pPr marL="0" indent="0">
              <a:buNone/>
            </a:pPr>
            <a:r>
              <a:rPr lang="en-US" sz="1500" b="1" dirty="0">
                <a:solidFill>
                  <a:srgbClr val="FFD98A"/>
                </a:solidFill>
                <a:latin typeface="Calibri" pitchFamily="34" charset="0"/>
                <a:ea typeface="Calibri" pitchFamily="34" charset="-122"/>
                <a:cs typeface="Calibri" pitchFamily="34" charset="-120"/>
              </a:rPr>
              <a:t>Calcium channel blocker overdose is one of the deadliest ingestions in the home</a:t>
            </a:r>
            <a:endParaRPr lang="en-US" sz="1500" dirty="0"/>
          </a:p>
        </p:txBody>
      </p:sp>
      <p:sp>
        <p:nvSpPr>
          <p:cNvPr id="12" name="Text 10"/>
          <p:cNvSpPr txBox="1"/>
          <p:nvPr/>
        </p:nvSpPr>
        <p:spPr>
          <a:xfrm>
            <a:off x="868680" y="4462272"/>
            <a:ext cx="10454335" cy="1371600"/>
          </a:xfrm>
          <a:prstGeom prst="rect">
            <a:avLst/>
          </a:prstGeom>
          <a:noFill/>
          <a:ln/>
        </p:spPr>
        <p:txBody>
          <a:bodyPr wrap="square" lIns="0" tIns="0" rIns="0" bIns="0" rtlCol="0" anchor="t"/>
          <a:lstStyle/>
          <a:p>
            <a:pPr marL="203200" indent="-203200">
              <a:lnSpc>
                <a:spcPct val="102000"/>
              </a:lnSpc>
              <a:spcAft>
                <a:spcPts val="400"/>
              </a:spcAft>
              <a:buSzPct val="100000"/>
              <a:buChar char="▪"/>
            </a:pPr>
            <a:r>
              <a:rPr lang="en-US" sz="1150" dirty="0">
                <a:solidFill>
                  <a:srgbClr val="F0DDE0"/>
                </a:solidFill>
                <a:latin typeface="Calibri" pitchFamily="34" charset="0"/>
                <a:ea typeface="Calibri" pitchFamily="34" charset="-122"/>
                <a:cs typeface="Calibri" pitchFamily="34" charset="-120"/>
              </a:rPr>
              <a:t>Profound, refractory hypotension and bradycardia with a normal or HIGH glucose (calcium is required for insulin release) — the mirror image of beta blocker overdose, which runs low.</a:t>
            </a:r>
            <a:endParaRPr lang="en-US" sz="1150" dirty="0"/>
          </a:p>
          <a:p>
            <a:pPr marL="203200" indent="-203200">
              <a:lnSpc>
                <a:spcPct val="102000"/>
              </a:lnSpc>
              <a:spcAft>
                <a:spcPts val="400"/>
              </a:spcAft>
              <a:buSzPct val="100000"/>
              <a:buChar char="▪"/>
            </a:pPr>
            <a:r>
              <a:rPr lang="en-US" sz="1150" dirty="0">
                <a:solidFill>
                  <a:srgbClr val="F0DDE0"/>
                </a:solidFill>
                <a:latin typeface="Calibri" pitchFamily="34" charset="0"/>
                <a:ea typeface="Calibri" pitchFamily="34" charset="-122"/>
                <a:cs typeface="Calibri" pitchFamily="34" charset="-120"/>
              </a:rPr>
              <a:t>A single extended-release tablet can kill a toddler, and effects from an ER preparation can be delayed for many hours. Any pediatric CCB ingestion is a transport.</a:t>
            </a:r>
            <a:endParaRPr lang="en-US" sz="1150" dirty="0"/>
          </a:p>
          <a:p>
            <a:pPr marL="203200" indent="-203200">
              <a:lnSpc>
                <a:spcPct val="102000"/>
              </a:lnSpc>
              <a:spcAft>
                <a:spcPts val="400"/>
              </a:spcAft>
              <a:buSzPct val="100000"/>
              <a:buChar char="▪"/>
            </a:pPr>
            <a:r>
              <a:rPr lang="en-US" sz="1150" dirty="0">
                <a:solidFill>
                  <a:srgbClr val="F0DDE0"/>
                </a:solidFill>
                <a:latin typeface="Calibri" pitchFamily="34" charset="0"/>
                <a:ea typeface="Calibri" pitchFamily="34" charset="-122"/>
                <a:cs typeface="Calibri" pitchFamily="34" charset="-120"/>
              </a:rPr>
              <a:t>Field management: calcium (chloride or gluconate), fluids, atropine (often ineffective), and early pressors. Definitive care is high-dose insulin euglycemic therapy and lipid emulsion in the hospital.</a:t>
            </a:r>
            <a:endParaRPr lang="en-US" sz="1150" dirty="0"/>
          </a:p>
          <a:p>
            <a:pPr marL="203200" indent="-203200">
              <a:lnSpc>
                <a:spcPct val="102000"/>
              </a:lnSpc>
              <a:spcAft>
                <a:spcPts val="400"/>
              </a:spcAft>
              <a:buSzPct val="100000"/>
              <a:buChar char="▪"/>
            </a:pPr>
            <a:r>
              <a:rPr lang="en-US" sz="1150" dirty="0">
                <a:solidFill>
                  <a:srgbClr val="F0DDE0"/>
                </a:solidFill>
                <a:latin typeface="Calibri" pitchFamily="34" charset="0"/>
                <a:ea typeface="Calibri" pitchFamily="34" charset="-122"/>
                <a:cs typeface="Calibri" pitchFamily="34" charset="-120"/>
              </a:rPr>
              <a:t>Call poison control and your medical director early — these patients deteriorate faster than the initial vital signs suggest.</a:t>
            </a:r>
            <a:endParaRPr lang="en-US" sz="11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CARDIAC 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The rest of the cardiac shelf</a:t>
            </a:r>
            <a:endParaRPr lang="en-US" sz="29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4117340"/>
        </p:xfrm>
        <a:graphic>
          <a:graphicData uri="http://schemas.openxmlformats.org/drawingml/2006/table">
            <a:tbl>
              <a:tblPr/>
              <a:tblGrid>
                <a:gridCol w="27432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5150815">
                  <a:extLst>
                    <a:ext uri="{9D8B030D-6E8A-4147-A177-3AD203B41FA5}">
                      <a16:colId xmlns:a16="http://schemas.microsoft.com/office/drawing/2014/main" val="20002"/>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Class / examples</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What it tells you</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What to watch for in the field</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ACE inhibitors</a:t>
                      </a:r>
                      <a:endParaRPr lang="en-US" sz="1100" dirty="0">
                        <a:latin typeface="Calibri" charset="0"/>
                        <a:ea typeface="Calibri" charset="0"/>
                        <a:cs typeface="Calibri" charset="0"/>
                      </a:endParaRPr>
                    </a:p>
                    <a:p>
                      <a:pPr marL="0" indent="0">
                        <a:buNone/>
                      </a:pPr>
                      <a:r>
                        <a:rPr lang="en-US" sz="1100" b="1" dirty="0">
                          <a:solidFill>
                            <a:srgbClr val="15181E"/>
                          </a:solidFill>
                          <a:latin typeface="Calibri" pitchFamily="34" charset="0"/>
                          <a:ea typeface="Calibri" pitchFamily="34" charset="-122"/>
                          <a:cs typeface="Calibri" pitchFamily="34" charset="-120"/>
                        </a:rPr>
                        <a:t>lisinopril, enalapril, ramipril ("-pril")</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Hypertension, heart failure, diabetic kidney protection, post-MI</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Angioedema — can occur years into therapy, affects the lips, tongue and airway, and does NOT respond to epinephrine, steroids or antihistamines the way allergic angioedema does. Manage the airway early. Also causes hyperkalemia and a chronic dry cough.</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ARBs / ARNI</a:t>
                      </a:r>
                      <a:endParaRPr lang="en-US" sz="1100" dirty="0">
                        <a:latin typeface="Calibri" charset="0"/>
                        <a:ea typeface="Calibri" charset="0"/>
                        <a:cs typeface="Calibri" charset="0"/>
                      </a:endParaRPr>
                    </a:p>
                    <a:p>
                      <a:pPr marL="0" indent="0">
                        <a:buNone/>
                      </a:pPr>
                      <a:r>
                        <a:rPr lang="en-US" sz="1100" b="1" dirty="0">
                          <a:solidFill>
                            <a:srgbClr val="15181E"/>
                          </a:solidFill>
                          <a:latin typeface="Calibri" pitchFamily="34" charset="0"/>
                          <a:ea typeface="Calibri" pitchFamily="34" charset="-122"/>
                          <a:cs typeface="Calibri" pitchFamily="34" charset="-120"/>
                        </a:rPr>
                        <a:t>losartan, valsartan; sacubitril-valsartan</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Same indications; ARNI (Entresto) specifically signals heart failure with reduced ejection fraction</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Hyperkalemia. Angioedema is less common than with ACE inhibitors but still occurs. An ARNI on the list means a genuinely weak heart — be careful with fluids.</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Loop and thiazide diuretics</a:t>
                      </a:r>
                      <a:endParaRPr lang="en-US" sz="1100" dirty="0">
                        <a:latin typeface="Calibri" charset="0"/>
                        <a:ea typeface="Calibri" charset="0"/>
                        <a:cs typeface="Calibri" charset="0"/>
                      </a:endParaRPr>
                    </a:p>
                    <a:p>
                      <a:pPr marL="0" indent="0">
                        <a:buNone/>
                      </a:pPr>
                      <a:r>
                        <a:rPr lang="en-US" sz="1100" b="1" dirty="0">
                          <a:solidFill>
                            <a:srgbClr val="15181E"/>
                          </a:solidFill>
                          <a:latin typeface="Calibri" pitchFamily="34" charset="0"/>
                          <a:ea typeface="Calibri" pitchFamily="34" charset="-122"/>
                          <a:cs typeface="Calibri" pitchFamily="34" charset="-120"/>
                        </a:rPr>
                        <a:t>furosemide, torsemide, HCTZ, chlorthalidone</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Heart failure, hypertension, chronic edema, cirrhosis</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Hypokalemia and hypomagnesemia → arrhythmia risk, especially with albuterol or a QT-prolonging drug. Volume depletion and orthostatic syncope. Ask about the daily weight and whether they doubled their dose.</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Potassium-sparing</a:t>
                      </a:r>
                      <a:endParaRPr lang="en-US" sz="1100" dirty="0">
                        <a:latin typeface="Calibri" charset="0"/>
                        <a:ea typeface="Calibri" charset="0"/>
                        <a:cs typeface="Calibri" charset="0"/>
                      </a:endParaRPr>
                    </a:p>
                    <a:p>
                      <a:pPr marL="0" indent="0">
                        <a:buNone/>
                      </a:pPr>
                      <a:r>
                        <a:rPr lang="en-US" sz="1100" b="1" dirty="0">
                          <a:solidFill>
                            <a:srgbClr val="15181E"/>
                          </a:solidFill>
                          <a:latin typeface="Calibri" pitchFamily="34" charset="0"/>
                          <a:ea typeface="Calibri" pitchFamily="34" charset="-122"/>
                          <a:cs typeface="Calibri" pitchFamily="34" charset="-120"/>
                        </a:rPr>
                        <a:t>spironolactone, eplerenone</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Heart failure, resistant hypertension, cirrhosis</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Hyperkalemia, particularly when combined with an ACE inhibitor or ARB and dehydration. Consider it in the weak, bradycardic patient with peaked T waves.</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Digoxin</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Atrial fibrillation or heart failure — often in an older patient</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Narrow therapeutic window. Toxicity: nausea, confusion, yellow-green visual halos, and almost any dysrhythmia. Dehydration, renal decline, hypokalemia and amiodarone all push a stable patient into toxicity.</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Amiodarone (home)</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A history of atrial fibrillation or ventricular arrhythmia — likely a significant cardiac history</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Bradycardia, QT prolongation, thyroid dysfunction, pulmonary fibrosis. A patient on home amiodarone with new dyspnea is not automatically heart failure.</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THE HIGHEST-CONSEQUENCE CLASS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Anticoagulants and antiplatelets</a:t>
            </a:r>
            <a:endParaRPr lang="en-US" sz="29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3654044"/>
        </p:xfrm>
        <a:graphic>
          <a:graphicData uri="http://schemas.openxmlformats.org/drawingml/2006/table">
            <a:tbl>
              <a:tblPr/>
              <a:tblGrid>
                <a:gridCol w="228600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5973775">
                  <a:extLst>
                    <a:ext uri="{9D8B030D-6E8A-4147-A177-3AD203B41FA5}">
                      <a16:colId xmlns:a16="http://schemas.microsoft.com/office/drawing/2014/main" val="20002"/>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Drug</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Why they’re on it</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What it means to you</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Warfarin (Coumadin)</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Mechanical valve, atrial fibrillation, VTE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Vitamin K antagonist; effect varies with diet, illness and dozens of drug interactions. Reversible with vitamin K and 4-factor PCC. Ask when the last INR was checked.</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Apixaban (Eliquis)</a:t>
                      </a:r>
                      <a:endParaRPr lang="en-US" sz="1120" dirty="0">
                        <a:latin typeface="Calibri" charset="0"/>
                        <a:ea typeface="Calibri" charset="0"/>
                        <a:cs typeface="Calibri" charset="0"/>
                      </a:endParaRPr>
                    </a:p>
                    <a:p>
                      <a:pPr marL="0" indent="0">
                        <a:buNone/>
                      </a:pPr>
                      <a:r>
                        <a:rPr lang="en-US" sz="1120" b="1" dirty="0">
                          <a:solidFill>
                            <a:srgbClr val="15181E"/>
                          </a:solidFill>
                          <a:latin typeface="Calibri" pitchFamily="34" charset="0"/>
                          <a:ea typeface="Calibri" pitchFamily="34" charset="-122"/>
                          <a:cs typeface="Calibri" pitchFamily="34" charset="-120"/>
                        </a:rPr>
                        <a:t>Rivaroxaban (Xarelto)</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Atrial fibrillation, VTE — now far more common than warfarin</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Factor Xa inhibitors. No routine lab monitoring, so nobody knows the level. Reversal (andexanet, PCC) is expensive and time-critical — the receiving facility needs to know on your radio report, not on arrival.</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Dabigatran (Pradaxa)</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Atrial fibrillation, VTE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Direct thrombin inhibitor with a specific reversal agent (idarucizumab). Renal clearance — an acute kidney injury dramatically prolongs the effect.</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Clopidogrel (Plavix)</a:t>
                      </a:r>
                      <a:endParaRPr lang="en-US" sz="1120" dirty="0">
                        <a:latin typeface="Calibri" charset="0"/>
                        <a:ea typeface="Calibri" charset="0"/>
                        <a:cs typeface="Calibri" charset="0"/>
                      </a:endParaRPr>
                    </a:p>
                    <a:p>
                      <a:pPr marL="0" indent="0">
                        <a:buNone/>
                      </a:pPr>
                      <a:r>
                        <a:rPr lang="en-US" sz="1120" b="1" dirty="0">
                          <a:solidFill>
                            <a:srgbClr val="15181E"/>
                          </a:solidFill>
                          <a:latin typeface="Calibri" pitchFamily="34" charset="0"/>
                          <a:ea typeface="Calibri" pitchFamily="34" charset="-122"/>
                          <a:cs typeface="Calibri" pitchFamily="34" charset="-120"/>
                        </a:rPr>
                        <a:t>Ticagrelor, prasugrel</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Post-stent, post-MI, stroke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Clopidogrel and prasugrel bind irreversibly; ticagrelor binds reversibly but still takes 3–5 days to wash out. On your timescale none of them are reversible. A stented patient who stopped their antiplatelet is at real risk of acute stent thrombosis.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Aspirin ± another agent</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Primary or secondary prevention</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Dual antiplatelet therapy plus an anticoagulant ("triple therapy") is the highest bleeding risk combination you will see on a med list.</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Enoxaparin (Lovenox)</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Bridging, VTE treatment, pregnancy</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Injectable — patients often forget to list injections. Ask specifically about shots as well as pills.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Shape 2"/>
          <p:cNvSpPr/>
          <p:nvPr/>
        </p:nvSpPr>
        <p:spPr>
          <a:xfrm>
            <a:off x="548640" y="5074920"/>
            <a:ext cx="11094415" cy="1234440"/>
          </a:xfrm>
          <a:prstGeom prst="roundRect">
            <a:avLst>
              <a:gd name="adj" fmla="val 5926"/>
            </a:avLst>
          </a:prstGeom>
          <a:solidFill>
            <a:srgbClr val="3A0A12"/>
          </a:solidFill>
          <a:ln/>
        </p:spPr>
        <p:txBody>
          <a:bodyPr/>
          <a:lstStyle/>
          <a:p>
            <a:endParaRPr lang="en-US"/>
          </a:p>
        </p:txBody>
      </p:sp>
      <p:sp>
        <p:nvSpPr>
          <p:cNvPr id="6" name="Text 3"/>
          <p:cNvSpPr txBox="1"/>
          <p:nvPr/>
        </p:nvSpPr>
        <p:spPr>
          <a:xfrm>
            <a:off x="868680" y="5239512"/>
            <a:ext cx="10454335" cy="914400"/>
          </a:xfrm>
          <a:prstGeom prst="rect">
            <a:avLst/>
          </a:prstGeom>
          <a:noFill/>
          <a:ln/>
        </p:spPr>
        <p:txBody>
          <a:bodyPr wrap="square" lIns="0" tIns="0" rIns="0" bIns="0" rtlCol="0" anchor="ctr"/>
          <a:lstStyle/>
          <a:p>
            <a:pPr marL="0" indent="0">
              <a:lnSpc>
                <a:spcPct val="105000"/>
              </a:lnSpc>
              <a:buNone/>
            </a:pPr>
            <a:r>
              <a:rPr lang="en-US" sz="1350" b="1" dirty="0">
                <a:solidFill>
                  <a:srgbClr val="FFD98A"/>
                </a:solidFill>
                <a:latin typeface="Calibri" pitchFamily="34" charset="0"/>
                <a:ea typeface="Calibri" pitchFamily="34" charset="-122"/>
                <a:cs typeface="Calibri" pitchFamily="34" charset="-120"/>
              </a:rPr>
              <a:t>Say the drug name, the dose and the time of the last dose on your radio report — "apixaban 5 mg twice daily, last dose this morning" starts the reversal process before you arrive. And ask specifically about injections: patients almost never list enoxaparin when you ask what medications they take.</a:t>
            </a:r>
            <a:endParaRPr lang="en-US" sz="13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3A0A12"/>
        </a:solidFill>
        <a:effectLst/>
      </p:bgPr>
    </p:bg>
    <p:spTree>
      <p:nvGrpSpPr>
        <p:cNvPr id="1" name=""/>
        <p:cNvGrpSpPr/>
        <p:nvPr/>
      </p:nvGrpSpPr>
      <p:grpSpPr>
        <a:xfrm>
          <a:off x="0" y="0"/>
          <a:ext cx="0" cy="0"/>
          <a:chOff x="0" y="0"/>
          <a:chExt cx="0" cy="0"/>
        </a:xfrm>
      </p:grpSpPr>
      <p:sp>
        <p:nvSpPr>
          <p:cNvPr id="2" name="Shape 0"/>
          <p:cNvSpPr/>
          <p:nvPr/>
        </p:nvSpPr>
        <p:spPr>
          <a:xfrm>
            <a:off x="548640" y="384048"/>
            <a:ext cx="1797710" cy="237744"/>
          </a:xfrm>
          <a:prstGeom prst="roundRect">
            <a:avLst>
              <a:gd name="adj" fmla="val 50000"/>
            </a:avLst>
          </a:prstGeom>
          <a:solidFill>
            <a:srgbClr val="B87317"/>
          </a:solidFill>
          <a:ln/>
        </p:spPr>
        <p:txBody>
          <a:bodyPr/>
          <a:lstStyle/>
          <a:p>
            <a:endParaRPr lang="en-US"/>
          </a:p>
        </p:txBody>
      </p:sp>
      <p:sp>
        <p:nvSpPr>
          <p:cNvPr id="3" name="Text 1"/>
          <p:cNvSpPr txBox="1"/>
          <p:nvPr/>
        </p:nvSpPr>
        <p:spPr>
          <a:xfrm>
            <a:off x="548640" y="384048"/>
            <a:ext cx="1797710" cy="237744"/>
          </a:xfrm>
          <a:prstGeom prst="rect">
            <a:avLst/>
          </a:prstGeom>
          <a:noFill/>
          <a:ln/>
        </p:spPr>
        <p:txBody>
          <a:bodyPr wrap="square" lIns="0" tIns="0" rIns="0" bIns="0" rtlCol="0" anchor="ctr"/>
          <a:lstStyle/>
          <a:p>
            <a:pPr marL="0" indent="0" algn="ctr">
              <a:buNone/>
            </a:pPr>
            <a:r>
              <a:rPr lang="en-US" sz="950" b="1" kern="0" spc="80" dirty="0">
                <a:solidFill>
                  <a:srgbClr val="2A1500"/>
                </a:solidFill>
                <a:latin typeface="Calibri" pitchFamily="34" charset="0"/>
                <a:ea typeface="Calibri" pitchFamily="34" charset="-122"/>
                <a:cs typeface="Calibri" pitchFamily="34" charset="-120"/>
              </a:rPr>
              <a:t>HIGH-RISK PITFALL</a:t>
            </a:r>
            <a:endParaRPr lang="en-US" sz="950" dirty="0"/>
          </a:p>
        </p:txBody>
      </p:sp>
      <p:sp>
        <p:nvSpPr>
          <p:cNvPr id="4" name="Text 2"/>
          <p:cNvSpPr txBox="1"/>
          <p:nvPr/>
        </p:nvSpPr>
        <p:spPr>
          <a:xfrm>
            <a:off x="548640" y="786384"/>
            <a:ext cx="11094415" cy="713232"/>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The ground-level fall on a blood thinner</a:t>
            </a:r>
            <a:endParaRPr lang="en-US" sz="2800" dirty="0"/>
          </a:p>
        </p:txBody>
      </p:sp>
      <p:sp>
        <p:nvSpPr>
          <p:cNvPr id="5" name="Text 3"/>
          <p:cNvSpPr txBox="1"/>
          <p:nvPr/>
        </p:nvSpPr>
        <p:spPr>
          <a:xfrm>
            <a:off x="548640" y="1627632"/>
            <a:ext cx="11094415" cy="548640"/>
          </a:xfrm>
          <a:prstGeom prst="rect">
            <a:avLst/>
          </a:prstGeom>
          <a:noFill/>
          <a:ln/>
        </p:spPr>
        <p:txBody>
          <a:bodyPr wrap="square" lIns="0" tIns="0" rIns="0" bIns="0" rtlCol="0" anchor="ctr"/>
          <a:lstStyle/>
          <a:p>
            <a:pPr marL="0" indent="0">
              <a:lnSpc>
                <a:spcPct val="105000"/>
              </a:lnSpc>
              <a:buNone/>
            </a:pPr>
            <a:r>
              <a:rPr lang="en-US" sz="1400" i="1" dirty="0">
                <a:solidFill>
                  <a:srgbClr val="E5C9CE"/>
                </a:solidFill>
                <a:latin typeface="Calibri" pitchFamily="34" charset="0"/>
                <a:ea typeface="Calibri" pitchFamily="34" charset="-122"/>
                <a:cs typeface="Calibri" pitchFamily="34" charset="-120"/>
              </a:rPr>
              <a:t>This is the most under-triaged high-mortality presentation in EMS. An 84-year-old who slipped in the kitchen, has no loss of consciousness, a GCS of 15, and takes apixaban is not a low-acuity call.</a:t>
            </a:r>
            <a:endParaRPr lang="en-US" sz="1400" dirty="0"/>
          </a:p>
        </p:txBody>
      </p:sp>
      <p:sp>
        <p:nvSpPr>
          <p:cNvPr id="6" name="Shape 4"/>
          <p:cNvSpPr/>
          <p:nvPr/>
        </p:nvSpPr>
        <p:spPr>
          <a:xfrm>
            <a:off x="548640" y="2240280"/>
            <a:ext cx="5341468" cy="1737360"/>
          </a:xfrm>
          <a:prstGeom prst="roundRect">
            <a:avLst>
              <a:gd name="adj" fmla="val 4211"/>
            </a:avLst>
          </a:prstGeom>
          <a:solidFill>
            <a:srgbClr val="4E1019"/>
          </a:solidFill>
          <a:ln/>
        </p:spPr>
        <p:txBody>
          <a:bodyPr/>
          <a:lstStyle/>
          <a:p>
            <a:endParaRPr lang="en-US"/>
          </a:p>
        </p:txBody>
      </p:sp>
      <p:sp>
        <p:nvSpPr>
          <p:cNvPr id="7" name="Shape 5"/>
          <p:cNvSpPr/>
          <p:nvPr/>
        </p:nvSpPr>
        <p:spPr>
          <a:xfrm>
            <a:off x="777240" y="2423160"/>
            <a:ext cx="329184" cy="329184"/>
          </a:xfrm>
          <a:prstGeom prst="ellipse">
            <a:avLst/>
          </a:prstGeom>
          <a:solidFill>
            <a:srgbClr val="B87317"/>
          </a:solidFill>
          <a:ln/>
        </p:spPr>
        <p:txBody>
          <a:bodyPr/>
          <a:lstStyle/>
          <a:p>
            <a:endParaRPr lang="en-US"/>
          </a:p>
        </p:txBody>
      </p:sp>
      <p:sp>
        <p:nvSpPr>
          <p:cNvPr id="8" name="Text 6"/>
          <p:cNvSpPr txBox="1"/>
          <p:nvPr/>
        </p:nvSpPr>
        <p:spPr>
          <a:xfrm>
            <a:off x="777240" y="2423160"/>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1</a:t>
            </a:r>
            <a:endParaRPr lang="en-US" sz="1300" dirty="0"/>
          </a:p>
        </p:txBody>
      </p:sp>
      <p:sp>
        <p:nvSpPr>
          <p:cNvPr id="9" name="Text 7"/>
          <p:cNvSpPr txBox="1"/>
          <p:nvPr/>
        </p:nvSpPr>
        <p:spPr>
          <a:xfrm>
            <a:off x="1207008" y="2386584"/>
            <a:ext cx="4472788" cy="384048"/>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A normal exam does not rule it out</a:t>
            </a:r>
            <a:endParaRPr lang="en-US" sz="1400" dirty="0"/>
          </a:p>
        </p:txBody>
      </p:sp>
      <p:sp>
        <p:nvSpPr>
          <p:cNvPr id="10" name="Text 8"/>
          <p:cNvSpPr txBox="1"/>
          <p:nvPr/>
        </p:nvSpPr>
        <p:spPr>
          <a:xfrm>
            <a:off x="777240" y="2843784"/>
            <a:ext cx="4884268" cy="1024128"/>
          </a:xfrm>
          <a:prstGeom prst="rect">
            <a:avLst/>
          </a:prstGeom>
          <a:noFill/>
          <a:ln/>
        </p:spPr>
        <p:txBody>
          <a:bodyPr wrap="square" lIns="0" tIns="0" rIns="0" bIns="0" rtlCol="0" anchor="t"/>
          <a:lstStyle/>
          <a:p>
            <a:pPr marL="0" indent="0">
              <a:lnSpc>
                <a:spcPct val="102000"/>
              </a:lnSpc>
              <a:buNone/>
            </a:pPr>
            <a:r>
              <a:rPr lang="en-US" sz="1100" dirty="0">
                <a:solidFill>
                  <a:srgbClr val="F0DDE0"/>
                </a:solidFill>
                <a:latin typeface="Calibri" pitchFamily="34" charset="0"/>
                <a:ea typeface="Calibri" pitchFamily="34" charset="-122"/>
                <a:cs typeface="Calibri" pitchFamily="34" charset="-120"/>
              </a:rPr>
              <a:t>Intracranial hemorrhage on anticoagulation is frequently delayed by hours. A perfectly normal neuro exam on scene is entirely compatible with a subdural that declares itself later that evening. Anticoagulation is an independent trauma triage criterion in most systems for exactly this reason.</a:t>
            </a:r>
            <a:endParaRPr lang="en-US" sz="1100" dirty="0"/>
          </a:p>
        </p:txBody>
      </p:sp>
      <p:sp>
        <p:nvSpPr>
          <p:cNvPr id="11" name="Shape 9"/>
          <p:cNvSpPr/>
          <p:nvPr/>
        </p:nvSpPr>
        <p:spPr>
          <a:xfrm>
            <a:off x="6301588" y="2240280"/>
            <a:ext cx="5341468" cy="1737360"/>
          </a:xfrm>
          <a:prstGeom prst="roundRect">
            <a:avLst>
              <a:gd name="adj" fmla="val 4211"/>
            </a:avLst>
          </a:prstGeom>
          <a:solidFill>
            <a:srgbClr val="4E1019"/>
          </a:solidFill>
          <a:ln/>
        </p:spPr>
        <p:txBody>
          <a:bodyPr/>
          <a:lstStyle/>
          <a:p>
            <a:endParaRPr lang="en-US"/>
          </a:p>
        </p:txBody>
      </p:sp>
      <p:sp>
        <p:nvSpPr>
          <p:cNvPr id="12" name="Shape 10"/>
          <p:cNvSpPr/>
          <p:nvPr/>
        </p:nvSpPr>
        <p:spPr>
          <a:xfrm>
            <a:off x="6530188" y="2423160"/>
            <a:ext cx="329184" cy="329184"/>
          </a:xfrm>
          <a:prstGeom prst="ellipse">
            <a:avLst/>
          </a:prstGeom>
          <a:solidFill>
            <a:srgbClr val="B87317"/>
          </a:solidFill>
          <a:ln/>
        </p:spPr>
        <p:txBody>
          <a:bodyPr/>
          <a:lstStyle/>
          <a:p>
            <a:endParaRPr lang="en-US"/>
          </a:p>
        </p:txBody>
      </p:sp>
      <p:sp>
        <p:nvSpPr>
          <p:cNvPr id="13" name="Text 11"/>
          <p:cNvSpPr txBox="1"/>
          <p:nvPr/>
        </p:nvSpPr>
        <p:spPr>
          <a:xfrm>
            <a:off x="6530188" y="2423160"/>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2</a:t>
            </a:r>
            <a:endParaRPr lang="en-US" sz="1300" dirty="0"/>
          </a:p>
        </p:txBody>
      </p:sp>
      <p:sp>
        <p:nvSpPr>
          <p:cNvPr id="14" name="Text 12"/>
          <p:cNvSpPr txBox="1"/>
          <p:nvPr/>
        </p:nvSpPr>
        <p:spPr>
          <a:xfrm>
            <a:off x="6959956" y="2386584"/>
            <a:ext cx="4472788" cy="384048"/>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Say the drug name on the radio</a:t>
            </a:r>
            <a:endParaRPr lang="en-US" sz="1400" dirty="0"/>
          </a:p>
        </p:txBody>
      </p:sp>
      <p:sp>
        <p:nvSpPr>
          <p:cNvPr id="15" name="Text 13"/>
          <p:cNvSpPr txBox="1"/>
          <p:nvPr/>
        </p:nvSpPr>
        <p:spPr>
          <a:xfrm>
            <a:off x="6530188" y="2843784"/>
            <a:ext cx="4884268" cy="1024128"/>
          </a:xfrm>
          <a:prstGeom prst="rect">
            <a:avLst/>
          </a:prstGeom>
          <a:noFill/>
          <a:ln/>
        </p:spPr>
        <p:txBody>
          <a:bodyPr wrap="square" lIns="0" tIns="0" rIns="0" bIns="0" rtlCol="0" anchor="t"/>
          <a:lstStyle/>
          <a:p>
            <a:pPr marL="0" indent="0">
              <a:lnSpc>
                <a:spcPct val="102000"/>
              </a:lnSpc>
              <a:buNone/>
            </a:pPr>
            <a:r>
              <a:rPr lang="en-US" sz="1100" dirty="0">
                <a:solidFill>
                  <a:srgbClr val="F0DDE0"/>
                </a:solidFill>
                <a:latin typeface="Calibri" pitchFamily="34" charset="0"/>
                <a:ea typeface="Calibri" pitchFamily="34" charset="-122"/>
                <a:cs typeface="Calibri" pitchFamily="34" charset="-120"/>
              </a:rPr>
              <a:t>Naming apixaban, rivaroxaban, dabigatran or warfarin in your report lets the ED pre-order imaging and pull reversal agents. Time to reversal is the outcome-determining variable. "Patient is on blood thinners" is far weaker than "patient takes apixaban 5 mg twice daily, last dose this morning."</a:t>
            </a:r>
            <a:endParaRPr lang="en-US" sz="1100" dirty="0"/>
          </a:p>
        </p:txBody>
      </p:sp>
      <p:sp>
        <p:nvSpPr>
          <p:cNvPr id="16" name="Shape 14"/>
          <p:cNvSpPr/>
          <p:nvPr/>
        </p:nvSpPr>
        <p:spPr>
          <a:xfrm>
            <a:off x="548640" y="4160520"/>
            <a:ext cx="5341468" cy="1737360"/>
          </a:xfrm>
          <a:prstGeom prst="roundRect">
            <a:avLst>
              <a:gd name="adj" fmla="val 4211"/>
            </a:avLst>
          </a:prstGeom>
          <a:solidFill>
            <a:srgbClr val="4E1019"/>
          </a:solidFill>
          <a:ln/>
        </p:spPr>
        <p:txBody>
          <a:bodyPr/>
          <a:lstStyle/>
          <a:p>
            <a:endParaRPr lang="en-US"/>
          </a:p>
        </p:txBody>
      </p:sp>
      <p:sp>
        <p:nvSpPr>
          <p:cNvPr id="17" name="Shape 15"/>
          <p:cNvSpPr/>
          <p:nvPr/>
        </p:nvSpPr>
        <p:spPr>
          <a:xfrm>
            <a:off x="777240" y="4343400"/>
            <a:ext cx="329184" cy="329184"/>
          </a:xfrm>
          <a:prstGeom prst="ellipse">
            <a:avLst/>
          </a:prstGeom>
          <a:solidFill>
            <a:srgbClr val="B87317"/>
          </a:solidFill>
          <a:ln/>
        </p:spPr>
        <p:txBody>
          <a:bodyPr/>
          <a:lstStyle/>
          <a:p>
            <a:endParaRPr lang="en-US"/>
          </a:p>
        </p:txBody>
      </p:sp>
      <p:sp>
        <p:nvSpPr>
          <p:cNvPr id="18" name="Text 16"/>
          <p:cNvSpPr txBox="1"/>
          <p:nvPr/>
        </p:nvSpPr>
        <p:spPr>
          <a:xfrm>
            <a:off x="777240" y="4343400"/>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3</a:t>
            </a:r>
            <a:endParaRPr lang="en-US" sz="1300" dirty="0"/>
          </a:p>
        </p:txBody>
      </p:sp>
      <p:sp>
        <p:nvSpPr>
          <p:cNvPr id="19" name="Text 17"/>
          <p:cNvSpPr txBox="1"/>
          <p:nvPr/>
        </p:nvSpPr>
        <p:spPr>
          <a:xfrm>
            <a:off x="1207008" y="4306824"/>
            <a:ext cx="4472788" cy="384048"/>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Refusals here carry real risk</a:t>
            </a:r>
            <a:endParaRPr lang="en-US" sz="1400" dirty="0"/>
          </a:p>
        </p:txBody>
      </p:sp>
      <p:sp>
        <p:nvSpPr>
          <p:cNvPr id="20" name="Text 18"/>
          <p:cNvSpPr txBox="1"/>
          <p:nvPr/>
        </p:nvSpPr>
        <p:spPr>
          <a:xfrm>
            <a:off x="777240" y="4764024"/>
            <a:ext cx="4884268" cy="1024128"/>
          </a:xfrm>
          <a:prstGeom prst="rect">
            <a:avLst/>
          </a:prstGeom>
          <a:noFill/>
          <a:ln/>
        </p:spPr>
        <p:txBody>
          <a:bodyPr wrap="square" lIns="0" tIns="0" rIns="0" bIns="0" rtlCol="0" anchor="t"/>
          <a:lstStyle/>
          <a:p>
            <a:pPr marL="0" indent="0">
              <a:lnSpc>
                <a:spcPct val="102000"/>
              </a:lnSpc>
              <a:buNone/>
            </a:pPr>
            <a:r>
              <a:rPr lang="en-US" sz="1100" dirty="0">
                <a:solidFill>
                  <a:srgbClr val="F0DDE0"/>
                </a:solidFill>
                <a:latin typeface="Calibri" pitchFamily="34" charset="0"/>
                <a:ea typeface="Calibri" pitchFamily="34" charset="-122"/>
                <a:cs typeface="Calibri" pitchFamily="34" charset="-120"/>
              </a:rPr>
              <a:t>The patient who feels fine and wants to stay home is the classic bad outcome. Document the anticoagulant, the mechanism, the exam, the explicit warning you gave, and who is staying with them. Consider involving medical control on any anticoagulated head-strike refusal.</a:t>
            </a:r>
            <a:endParaRPr lang="en-US" sz="1100" dirty="0"/>
          </a:p>
        </p:txBody>
      </p:sp>
      <p:sp>
        <p:nvSpPr>
          <p:cNvPr id="21" name="Shape 19"/>
          <p:cNvSpPr/>
          <p:nvPr/>
        </p:nvSpPr>
        <p:spPr>
          <a:xfrm>
            <a:off x="6301588" y="4160520"/>
            <a:ext cx="5341468" cy="1737360"/>
          </a:xfrm>
          <a:prstGeom prst="roundRect">
            <a:avLst>
              <a:gd name="adj" fmla="val 4211"/>
            </a:avLst>
          </a:prstGeom>
          <a:solidFill>
            <a:srgbClr val="4E1019"/>
          </a:solidFill>
          <a:ln/>
        </p:spPr>
        <p:txBody>
          <a:bodyPr/>
          <a:lstStyle/>
          <a:p>
            <a:endParaRPr lang="en-US"/>
          </a:p>
        </p:txBody>
      </p:sp>
      <p:sp>
        <p:nvSpPr>
          <p:cNvPr id="22" name="Shape 20"/>
          <p:cNvSpPr/>
          <p:nvPr/>
        </p:nvSpPr>
        <p:spPr>
          <a:xfrm>
            <a:off x="6530188" y="4343400"/>
            <a:ext cx="329184" cy="329184"/>
          </a:xfrm>
          <a:prstGeom prst="ellipse">
            <a:avLst/>
          </a:prstGeom>
          <a:solidFill>
            <a:srgbClr val="B87317"/>
          </a:solidFill>
          <a:ln/>
        </p:spPr>
        <p:txBody>
          <a:bodyPr/>
          <a:lstStyle/>
          <a:p>
            <a:endParaRPr lang="en-US"/>
          </a:p>
        </p:txBody>
      </p:sp>
      <p:sp>
        <p:nvSpPr>
          <p:cNvPr id="23" name="Text 21"/>
          <p:cNvSpPr txBox="1"/>
          <p:nvPr/>
        </p:nvSpPr>
        <p:spPr>
          <a:xfrm>
            <a:off x="6530188" y="4343400"/>
            <a:ext cx="329184" cy="329184"/>
          </a:xfrm>
          <a:prstGeom prst="rect">
            <a:avLst/>
          </a:prstGeom>
          <a:noFill/>
          <a:ln/>
        </p:spPr>
        <p:txBody>
          <a:bodyPr wrap="square" lIns="0" tIns="0" rIns="0" bIns="0" rtlCol="0" anchor="ctr"/>
          <a:lstStyle/>
          <a:p>
            <a:pPr marL="0" indent="0" algn="ctr">
              <a:buNone/>
            </a:pPr>
            <a:r>
              <a:rPr lang="en-US" sz="1300" b="1" dirty="0">
                <a:solidFill>
                  <a:srgbClr val="2A1500"/>
                </a:solidFill>
                <a:latin typeface="Cambria" pitchFamily="34" charset="0"/>
                <a:ea typeface="Cambria" pitchFamily="34" charset="-122"/>
                <a:cs typeface="Cambria" pitchFamily="34" charset="-120"/>
              </a:rPr>
              <a:t>4</a:t>
            </a:r>
            <a:endParaRPr lang="en-US" sz="1300" dirty="0"/>
          </a:p>
        </p:txBody>
      </p:sp>
      <p:sp>
        <p:nvSpPr>
          <p:cNvPr id="24" name="Text 22"/>
          <p:cNvSpPr txBox="1"/>
          <p:nvPr/>
        </p:nvSpPr>
        <p:spPr>
          <a:xfrm>
            <a:off x="6959956" y="4306824"/>
            <a:ext cx="4472788" cy="384048"/>
          </a:xfrm>
          <a:prstGeom prst="rect">
            <a:avLst/>
          </a:prstGeom>
          <a:noFill/>
          <a:ln/>
        </p:spPr>
        <p:txBody>
          <a:bodyPr wrap="square" lIns="0" tIns="0" rIns="0" bIns="0" rtlCol="0" anchor="ctr"/>
          <a:lstStyle/>
          <a:p>
            <a:pPr marL="0" indent="0">
              <a:buNone/>
            </a:pPr>
            <a:r>
              <a:rPr lang="en-US" sz="1400" b="1" dirty="0">
                <a:solidFill>
                  <a:srgbClr val="FFD98A"/>
                </a:solidFill>
                <a:latin typeface="Calibri" pitchFamily="34" charset="0"/>
                <a:ea typeface="Calibri" pitchFamily="34" charset="-122"/>
                <a:cs typeface="Calibri" pitchFamily="34" charset="-120"/>
              </a:rPr>
              <a:t>Watch the neck and the abdomen too</a:t>
            </a:r>
            <a:endParaRPr lang="en-US" sz="1400" dirty="0"/>
          </a:p>
        </p:txBody>
      </p:sp>
      <p:sp>
        <p:nvSpPr>
          <p:cNvPr id="25" name="Text 23"/>
          <p:cNvSpPr txBox="1"/>
          <p:nvPr/>
        </p:nvSpPr>
        <p:spPr>
          <a:xfrm>
            <a:off x="6530188" y="4764024"/>
            <a:ext cx="4884268" cy="1024128"/>
          </a:xfrm>
          <a:prstGeom prst="rect">
            <a:avLst/>
          </a:prstGeom>
          <a:noFill/>
          <a:ln/>
        </p:spPr>
        <p:txBody>
          <a:bodyPr wrap="square" lIns="0" tIns="0" rIns="0" bIns="0" rtlCol="0" anchor="t"/>
          <a:lstStyle/>
          <a:p>
            <a:pPr marL="0" indent="0">
              <a:lnSpc>
                <a:spcPct val="102000"/>
              </a:lnSpc>
              <a:buNone/>
            </a:pPr>
            <a:r>
              <a:rPr lang="en-US" sz="1100" dirty="0">
                <a:solidFill>
                  <a:srgbClr val="F0DDE0"/>
                </a:solidFill>
                <a:latin typeface="Calibri" pitchFamily="34" charset="0"/>
                <a:ea typeface="Calibri" pitchFamily="34" charset="-122"/>
                <a:cs typeface="Calibri" pitchFamily="34" charset="-120"/>
              </a:rPr>
              <a:t>Anticoagulated patients bleed everywhere: retroperitoneal bleeds after a seemingly trivial fall, expanding neck hematomas, and GI bleeds presenting as syncope. A soft pressure with no obvious external blood loss deserves your attention, not reassurance.</a:t>
            </a:r>
            <a:endParaRPr lang="en-US"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DIABETES 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Insulin: the timing tells you when they’ll crash</a:t>
            </a:r>
            <a:endParaRPr lang="en-US" sz="29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4462780"/>
        </p:xfrm>
        <a:graphic>
          <a:graphicData uri="http://schemas.openxmlformats.org/drawingml/2006/table">
            <a:tbl>
              <a:tblPr/>
              <a:tblGrid>
                <a:gridCol w="173736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gridCol w="4236415">
                  <a:extLst>
                    <a:ext uri="{9D8B030D-6E8A-4147-A177-3AD203B41FA5}">
                      <a16:colId xmlns:a16="http://schemas.microsoft.com/office/drawing/2014/main" val="20003"/>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Type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Examples</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Onset / peak / duration</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Field relevance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Rapid-acting</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lispro (Humalog), aspart (NovoLog), glulisine</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10–20 min / 1–2 h / 3–5 h</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Taken with meals. The classic hypoglycemia story is "took my insulin, then didn’t eat." Responds well to dextrose and usually stays fixed.</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Short-acting (regular)</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Humulin R, Novolin R</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30 min / 2–4 h / 6–8 h</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Also used in insulin pumps and in hospital drips. Slightly longer tail than rapid-acting.</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Intermediate</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NPH (Humulin N, Novolin N)</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1–2 h / 4–10 h / 12–18 h</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Cloudy suspension, must be mixed. A mid-afternoon or overnight hypoglycemia pattern.</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Long-acting basal</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glargine (Lantus, Basaglar), degludec (Tresiba)</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1–2 h / minimal peak / 24–42 h</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Degludec can last nearly two days. Hypoglycemia here is prolonged and recurrent — a bolus of dextrose is a temporary fix and the patient needs transport.</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Long-acting, shorter tail</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detemir (Levemir)</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1–2 h / minimal peak / 12–24 h</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Duration is dose-dependent, which is why it is often given twice daily. A shorter tail than glargine or degludec, but still not a same-day washout.</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Pre-mixed</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70/30, 75/25 preparations</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Two overlapping profiles</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Combines the risk profiles of both components; timing of the crash is less predictable.</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buNone/>
                      </a:pPr>
                      <a:r>
                        <a:rPr lang="en-US" sz="1100" b="1" dirty="0">
                          <a:solidFill>
                            <a:srgbClr val="15181E"/>
                          </a:solidFill>
                          <a:latin typeface="Calibri" pitchFamily="34" charset="0"/>
                          <a:ea typeface="Calibri" pitchFamily="34" charset="-122"/>
                          <a:cs typeface="Calibri" pitchFamily="34" charset="-120"/>
                        </a:rPr>
                        <a:t>Pumps and closed-loop systems</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Omnipod, Tandem, Medtronic</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Continuous basal + boluses</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00" dirty="0">
                          <a:solidFill>
                            <a:srgbClr val="3C424C"/>
                          </a:solidFill>
                          <a:latin typeface="Calibri" pitchFamily="34" charset="0"/>
                          <a:ea typeface="Calibri" pitchFamily="34" charset="-122"/>
                          <a:cs typeface="Calibri" pitchFamily="34" charset="-120"/>
                        </a:rPr>
                        <a:t>Do not remove the pump reflexively. Look for a site problem or an occlusion in the DKA patient. Continuous glucose monitor readings lag capillary glucose by several minutes — confirm with a fingerstick.</a:t>
                      </a:r>
                      <a:endParaRPr lang="en-US" sz="110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DIABETES 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Oral and non-insulin injectables: four classes worth knowing</a:t>
            </a:r>
            <a:endParaRPr lang="en-US" sz="2900" dirty="0"/>
          </a:p>
        </p:txBody>
      </p:sp>
      <p:sp>
        <p:nvSpPr>
          <p:cNvPr id="4" name="Shape 2"/>
          <p:cNvSpPr/>
          <p:nvPr/>
        </p:nvSpPr>
        <p:spPr>
          <a:xfrm>
            <a:off x="548640" y="1325880"/>
            <a:ext cx="5364328" cy="2194560"/>
          </a:xfrm>
          <a:prstGeom prst="roundRect">
            <a:avLst>
              <a:gd name="adj" fmla="val 3333"/>
            </a:avLst>
          </a:prstGeom>
          <a:solidFill>
            <a:srgbClr val="F4F1F1"/>
          </a:solidFill>
          <a:ln/>
        </p:spPr>
        <p:txBody>
          <a:bodyPr/>
          <a:lstStyle/>
          <a:p>
            <a:endParaRPr lang="en-US"/>
          </a:p>
        </p:txBody>
      </p:sp>
      <p:sp>
        <p:nvSpPr>
          <p:cNvPr id="5" name="Shape 3"/>
          <p:cNvSpPr/>
          <p:nvPr/>
        </p:nvSpPr>
        <p:spPr>
          <a:xfrm>
            <a:off x="548640" y="1325880"/>
            <a:ext cx="5364328" cy="566928"/>
          </a:xfrm>
          <a:prstGeom prst="rect">
            <a:avLst/>
          </a:prstGeom>
          <a:solidFill>
            <a:srgbClr val="990011"/>
          </a:solidFill>
          <a:ln/>
        </p:spPr>
        <p:txBody>
          <a:bodyPr/>
          <a:lstStyle/>
          <a:p>
            <a:endParaRPr lang="en-US"/>
          </a:p>
        </p:txBody>
      </p:sp>
      <p:sp>
        <p:nvSpPr>
          <p:cNvPr id="6" name="Shape 4"/>
          <p:cNvSpPr/>
          <p:nvPr/>
        </p:nvSpPr>
        <p:spPr>
          <a:xfrm>
            <a:off x="548640" y="1325880"/>
            <a:ext cx="5364328" cy="566928"/>
          </a:xfrm>
          <a:prstGeom prst="roundRect">
            <a:avLst>
              <a:gd name="adj" fmla="val 12903"/>
            </a:avLst>
          </a:prstGeom>
          <a:solidFill>
            <a:srgbClr val="990011"/>
          </a:solidFill>
          <a:ln/>
        </p:spPr>
        <p:txBody>
          <a:bodyPr/>
          <a:lstStyle/>
          <a:p>
            <a:endParaRPr lang="en-US"/>
          </a:p>
        </p:txBody>
      </p:sp>
      <p:sp>
        <p:nvSpPr>
          <p:cNvPr id="7" name="Text 5"/>
          <p:cNvSpPr txBox="1"/>
          <p:nvPr/>
        </p:nvSpPr>
        <p:spPr>
          <a:xfrm>
            <a:off x="749808" y="1325880"/>
            <a:ext cx="4961992" cy="56692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Sulfonylureas — glipizide, glyburide, glimepiride</a:t>
            </a:r>
            <a:endParaRPr lang="en-US" sz="1250" dirty="0"/>
          </a:p>
        </p:txBody>
      </p:sp>
      <p:sp>
        <p:nvSpPr>
          <p:cNvPr id="8" name="Text 6"/>
          <p:cNvSpPr txBox="1"/>
          <p:nvPr/>
        </p:nvSpPr>
        <p:spPr>
          <a:xfrm>
            <a:off x="749808" y="2002536"/>
            <a:ext cx="4961992" cy="1371600"/>
          </a:xfrm>
          <a:prstGeom prst="rect">
            <a:avLst/>
          </a:prstGeom>
          <a:noFill/>
          <a:ln/>
        </p:spPr>
        <p:txBody>
          <a:bodyPr wrap="square" lIns="0" tIns="0" rIns="0" bIns="0" rtlCol="0" anchor="t"/>
          <a:lstStyle/>
          <a:p>
            <a:pPr marL="0" indent="0">
              <a:lnSpc>
                <a:spcPct val="102000"/>
              </a:lnSpc>
              <a:spcAft>
                <a:spcPts val="300"/>
              </a:spcAft>
              <a:buNone/>
            </a:pPr>
            <a:r>
              <a:rPr lang="en-US" sz="1100" dirty="0">
                <a:solidFill>
                  <a:srgbClr val="3C424C"/>
                </a:solidFill>
                <a:latin typeface="Calibri" pitchFamily="34" charset="0"/>
                <a:ea typeface="Calibri" pitchFamily="34" charset="-122"/>
                <a:cs typeface="Calibri" pitchFamily="34" charset="-120"/>
              </a:rPr>
              <a:t>Force the pancreas to release insulin regardless of the glucose. Cause profound, PROLONGED hypoglycemia — the effect can outlast a dextrose bolus by many hours, and recurrence overnight is the norm.</a:t>
            </a:r>
            <a:endParaRPr lang="en-US" sz="1100" dirty="0"/>
          </a:p>
          <a:p>
            <a:pPr marL="0" indent="0">
              <a:lnSpc>
                <a:spcPct val="102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00" dirty="0"/>
          </a:p>
          <a:p>
            <a:pPr marL="0" indent="0">
              <a:lnSpc>
                <a:spcPct val="102000"/>
              </a:lnSpc>
              <a:spcAft>
                <a:spcPts val="300"/>
              </a:spcAft>
              <a:buNone/>
            </a:pPr>
            <a:r>
              <a:rPr lang="en-US" sz="1100" dirty="0">
                <a:solidFill>
                  <a:srgbClr val="3C424C"/>
                </a:solidFill>
                <a:latin typeface="Calibri" pitchFamily="34" charset="0"/>
                <a:ea typeface="Calibri" pitchFamily="34" charset="-122"/>
                <a:cs typeface="Calibri" pitchFamily="34" charset="-120"/>
              </a:rPr>
              <a:t>This patient must be transported. A single pediatric tablet ingestion can be lethal. Glucagon is less reliable here because the underlying problem is ongoing insulin secretion.</a:t>
            </a:r>
            <a:endParaRPr lang="en-US" sz="1100" dirty="0"/>
          </a:p>
        </p:txBody>
      </p:sp>
      <p:sp>
        <p:nvSpPr>
          <p:cNvPr id="9" name="Shape 7"/>
          <p:cNvSpPr/>
          <p:nvPr/>
        </p:nvSpPr>
        <p:spPr>
          <a:xfrm>
            <a:off x="6278728" y="1325880"/>
            <a:ext cx="5364328" cy="2194560"/>
          </a:xfrm>
          <a:prstGeom prst="roundRect">
            <a:avLst>
              <a:gd name="adj" fmla="val 3333"/>
            </a:avLst>
          </a:prstGeom>
          <a:solidFill>
            <a:srgbClr val="F4F1F1"/>
          </a:solidFill>
          <a:ln/>
        </p:spPr>
        <p:txBody>
          <a:bodyPr/>
          <a:lstStyle/>
          <a:p>
            <a:endParaRPr lang="en-US"/>
          </a:p>
        </p:txBody>
      </p:sp>
      <p:sp>
        <p:nvSpPr>
          <p:cNvPr id="10" name="Shape 8"/>
          <p:cNvSpPr/>
          <p:nvPr/>
        </p:nvSpPr>
        <p:spPr>
          <a:xfrm>
            <a:off x="6278728" y="1325880"/>
            <a:ext cx="5364328" cy="566928"/>
          </a:xfrm>
          <a:prstGeom prst="rect">
            <a:avLst/>
          </a:prstGeom>
          <a:solidFill>
            <a:srgbClr val="2F3C7E"/>
          </a:solidFill>
          <a:ln/>
        </p:spPr>
        <p:txBody>
          <a:bodyPr/>
          <a:lstStyle/>
          <a:p>
            <a:endParaRPr lang="en-US"/>
          </a:p>
        </p:txBody>
      </p:sp>
      <p:sp>
        <p:nvSpPr>
          <p:cNvPr id="11" name="Shape 9"/>
          <p:cNvSpPr/>
          <p:nvPr/>
        </p:nvSpPr>
        <p:spPr>
          <a:xfrm>
            <a:off x="6278728" y="1325880"/>
            <a:ext cx="5364328" cy="566928"/>
          </a:xfrm>
          <a:prstGeom prst="roundRect">
            <a:avLst>
              <a:gd name="adj" fmla="val 12903"/>
            </a:avLst>
          </a:prstGeom>
          <a:solidFill>
            <a:srgbClr val="2F3C7E"/>
          </a:solidFill>
          <a:ln/>
        </p:spPr>
        <p:txBody>
          <a:bodyPr/>
          <a:lstStyle/>
          <a:p>
            <a:endParaRPr lang="en-US"/>
          </a:p>
        </p:txBody>
      </p:sp>
      <p:sp>
        <p:nvSpPr>
          <p:cNvPr id="12" name="Text 10"/>
          <p:cNvSpPr txBox="1"/>
          <p:nvPr/>
        </p:nvSpPr>
        <p:spPr>
          <a:xfrm>
            <a:off x="6479896" y="1325880"/>
            <a:ext cx="4961992" cy="56692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Biguanide — metformin</a:t>
            </a:r>
            <a:endParaRPr lang="en-US" sz="1250" dirty="0"/>
          </a:p>
        </p:txBody>
      </p:sp>
      <p:sp>
        <p:nvSpPr>
          <p:cNvPr id="13" name="Text 11"/>
          <p:cNvSpPr txBox="1"/>
          <p:nvPr/>
        </p:nvSpPr>
        <p:spPr>
          <a:xfrm>
            <a:off x="6479896" y="2002536"/>
            <a:ext cx="4961992" cy="1371600"/>
          </a:xfrm>
          <a:prstGeom prst="rect">
            <a:avLst/>
          </a:prstGeom>
          <a:noFill/>
          <a:ln/>
        </p:spPr>
        <p:txBody>
          <a:bodyPr wrap="square" lIns="0" tIns="0" rIns="0" bIns="0" rtlCol="0" anchor="t"/>
          <a:lstStyle/>
          <a:p>
            <a:pPr marL="0" indent="0">
              <a:lnSpc>
                <a:spcPct val="102000"/>
              </a:lnSpc>
              <a:spcAft>
                <a:spcPts val="300"/>
              </a:spcAft>
              <a:buNone/>
            </a:pPr>
            <a:r>
              <a:rPr lang="en-US" sz="1100" dirty="0">
                <a:solidFill>
                  <a:srgbClr val="3C424C"/>
                </a:solidFill>
                <a:latin typeface="Calibri" pitchFamily="34" charset="0"/>
                <a:ea typeface="Calibri" pitchFamily="34" charset="-122"/>
                <a:cs typeface="Calibri" pitchFamily="34" charset="-120"/>
              </a:rPr>
              <a:t>Does not cause hypoglycemia on its own. Its danger is metformin-associated lactic acidosis in the setting of dehydration, sepsis, renal failure or contrast exposure.</a:t>
            </a:r>
            <a:endParaRPr lang="en-US" sz="1100" dirty="0"/>
          </a:p>
          <a:p>
            <a:pPr marL="0" indent="0">
              <a:lnSpc>
                <a:spcPct val="102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00" dirty="0"/>
          </a:p>
          <a:p>
            <a:pPr marL="0" indent="0">
              <a:lnSpc>
                <a:spcPct val="102000"/>
              </a:lnSpc>
              <a:spcAft>
                <a:spcPts val="300"/>
              </a:spcAft>
              <a:buNone/>
            </a:pPr>
            <a:r>
              <a:rPr lang="en-US" sz="1100" dirty="0">
                <a:solidFill>
                  <a:srgbClr val="3C424C"/>
                </a:solidFill>
                <a:latin typeface="Calibri" pitchFamily="34" charset="0"/>
                <a:ea typeface="Calibri" pitchFamily="34" charset="-122"/>
                <a:cs typeface="Calibri" pitchFamily="34" charset="-120"/>
              </a:rPr>
              <a:t>Consider it in the metformin patient with vomiting, an unexplained anion gap acidosis, Kussmaul respirations and a normal glucose. Often mistaken for DKA.</a:t>
            </a:r>
            <a:endParaRPr lang="en-US" sz="1100" dirty="0"/>
          </a:p>
        </p:txBody>
      </p:sp>
      <p:sp>
        <p:nvSpPr>
          <p:cNvPr id="14" name="Shape 12"/>
          <p:cNvSpPr/>
          <p:nvPr/>
        </p:nvSpPr>
        <p:spPr>
          <a:xfrm>
            <a:off x="548640" y="3794760"/>
            <a:ext cx="5364328" cy="2194560"/>
          </a:xfrm>
          <a:prstGeom prst="roundRect">
            <a:avLst>
              <a:gd name="adj" fmla="val 3333"/>
            </a:avLst>
          </a:prstGeom>
          <a:solidFill>
            <a:srgbClr val="F4F1F1"/>
          </a:solidFill>
          <a:ln/>
        </p:spPr>
        <p:txBody>
          <a:bodyPr/>
          <a:lstStyle/>
          <a:p>
            <a:endParaRPr lang="en-US"/>
          </a:p>
        </p:txBody>
      </p:sp>
      <p:sp>
        <p:nvSpPr>
          <p:cNvPr id="15" name="Shape 13"/>
          <p:cNvSpPr/>
          <p:nvPr/>
        </p:nvSpPr>
        <p:spPr>
          <a:xfrm>
            <a:off x="548640" y="3794760"/>
            <a:ext cx="5364328" cy="566928"/>
          </a:xfrm>
          <a:prstGeom prst="rect">
            <a:avLst/>
          </a:prstGeom>
          <a:solidFill>
            <a:srgbClr val="19626F"/>
          </a:solidFill>
          <a:ln/>
        </p:spPr>
        <p:txBody>
          <a:bodyPr/>
          <a:lstStyle/>
          <a:p>
            <a:endParaRPr lang="en-US"/>
          </a:p>
        </p:txBody>
      </p:sp>
      <p:sp>
        <p:nvSpPr>
          <p:cNvPr id="16" name="Shape 14"/>
          <p:cNvSpPr/>
          <p:nvPr/>
        </p:nvSpPr>
        <p:spPr>
          <a:xfrm>
            <a:off x="548640" y="3794760"/>
            <a:ext cx="5364328" cy="566928"/>
          </a:xfrm>
          <a:prstGeom prst="roundRect">
            <a:avLst>
              <a:gd name="adj" fmla="val 12903"/>
            </a:avLst>
          </a:prstGeom>
          <a:solidFill>
            <a:srgbClr val="19626F"/>
          </a:solidFill>
          <a:ln/>
        </p:spPr>
        <p:txBody>
          <a:bodyPr/>
          <a:lstStyle/>
          <a:p>
            <a:endParaRPr lang="en-US"/>
          </a:p>
        </p:txBody>
      </p:sp>
      <p:sp>
        <p:nvSpPr>
          <p:cNvPr id="17" name="Text 15"/>
          <p:cNvSpPr txBox="1"/>
          <p:nvPr/>
        </p:nvSpPr>
        <p:spPr>
          <a:xfrm>
            <a:off x="749808" y="3794760"/>
            <a:ext cx="4961992" cy="56692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SGLT2 inhibitors — "-gliflozin" (empagliflozin, dapagliflozin, canagliflozin)</a:t>
            </a:r>
            <a:endParaRPr lang="en-US" sz="1250" dirty="0"/>
          </a:p>
        </p:txBody>
      </p:sp>
      <p:sp>
        <p:nvSpPr>
          <p:cNvPr id="18" name="Text 16"/>
          <p:cNvSpPr txBox="1"/>
          <p:nvPr/>
        </p:nvSpPr>
        <p:spPr>
          <a:xfrm>
            <a:off x="749808" y="4471416"/>
            <a:ext cx="4961992" cy="1371600"/>
          </a:xfrm>
          <a:prstGeom prst="rect">
            <a:avLst/>
          </a:prstGeom>
          <a:noFill/>
          <a:ln/>
        </p:spPr>
        <p:txBody>
          <a:bodyPr wrap="square" lIns="0" tIns="0" rIns="0" bIns="0" rtlCol="0" anchor="t"/>
          <a:lstStyle/>
          <a:p>
            <a:pPr marL="0" indent="0">
              <a:lnSpc>
                <a:spcPct val="102000"/>
              </a:lnSpc>
              <a:spcAft>
                <a:spcPts val="300"/>
              </a:spcAft>
              <a:buNone/>
            </a:pPr>
            <a:r>
              <a:rPr lang="en-US" sz="1100" dirty="0">
                <a:solidFill>
                  <a:srgbClr val="3C424C"/>
                </a:solidFill>
                <a:latin typeface="Calibri" pitchFamily="34" charset="0"/>
                <a:ea typeface="Calibri" pitchFamily="34" charset="-122"/>
                <a:cs typeface="Calibri" pitchFamily="34" charset="-120"/>
              </a:rPr>
              <a:t>Dump glucose into the urine. Cause volume depletion, hypotension and recurrent urinary and genital infections.</a:t>
            </a:r>
            <a:endParaRPr lang="en-US" sz="1100" dirty="0"/>
          </a:p>
          <a:p>
            <a:pPr marL="0" indent="0">
              <a:lnSpc>
                <a:spcPct val="102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00" dirty="0"/>
          </a:p>
          <a:p>
            <a:pPr marL="0" indent="0">
              <a:lnSpc>
                <a:spcPct val="102000"/>
              </a:lnSpc>
              <a:spcAft>
                <a:spcPts val="300"/>
              </a:spcAft>
              <a:buNone/>
            </a:pPr>
            <a:r>
              <a:rPr lang="en-US" sz="1100" dirty="0">
                <a:solidFill>
                  <a:srgbClr val="3C424C"/>
                </a:solidFill>
                <a:latin typeface="Calibri" pitchFamily="34" charset="0"/>
                <a:ea typeface="Calibri" pitchFamily="34" charset="-122"/>
                <a:cs typeface="Calibri" pitchFamily="34" charset="-120"/>
              </a:rPr>
              <a:t>The critical one: euglycemic DKA. These patients can be in full ketoacidosis with a glucose of 150. A normal glucose does NOT rule out DKA in a patient on a gliflozin.</a:t>
            </a:r>
            <a:endParaRPr lang="en-US" sz="1100" dirty="0"/>
          </a:p>
        </p:txBody>
      </p:sp>
      <p:sp>
        <p:nvSpPr>
          <p:cNvPr id="19" name="Shape 17"/>
          <p:cNvSpPr/>
          <p:nvPr/>
        </p:nvSpPr>
        <p:spPr>
          <a:xfrm>
            <a:off x="6278728" y="3794760"/>
            <a:ext cx="5364328" cy="2194560"/>
          </a:xfrm>
          <a:prstGeom prst="roundRect">
            <a:avLst>
              <a:gd name="adj" fmla="val 3333"/>
            </a:avLst>
          </a:prstGeom>
          <a:solidFill>
            <a:srgbClr val="F4F1F1"/>
          </a:solidFill>
          <a:ln/>
        </p:spPr>
        <p:txBody>
          <a:bodyPr/>
          <a:lstStyle/>
          <a:p>
            <a:endParaRPr lang="en-US"/>
          </a:p>
        </p:txBody>
      </p:sp>
      <p:sp>
        <p:nvSpPr>
          <p:cNvPr id="20" name="Shape 18"/>
          <p:cNvSpPr/>
          <p:nvPr/>
        </p:nvSpPr>
        <p:spPr>
          <a:xfrm>
            <a:off x="6278728" y="3794760"/>
            <a:ext cx="5364328" cy="566928"/>
          </a:xfrm>
          <a:prstGeom prst="rect">
            <a:avLst/>
          </a:prstGeom>
          <a:solidFill>
            <a:srgbClr val="B87317"/>
          </a:solidFill>
          <a:ln/>
        </p:spPr>
        <p:txBody>
          <a:bodyPr/>
          <a:lstStyle/>
          <a:p>
            <a:endParaRPr lang="en-US"/>
          </a:p>
        </p:txBody>
      </p:sp>
      <p:sp>
        <p:nvSpPr>
          <p:cNvPr id="21" name="Shape 19"/>
          <p:cNvSpPr/>
          <p:nvPr/>
        </p:nvSpPr>
        <p:spPr>
          <a:xfrm>
            <a:off x="6278728" y="3794760"/>
            <a:ext cx="5364328" cy="566928"/>
          </a:xfrm>
          <a:prstGeom prst="roundRect">
            <a:avLst>
              <a:gd name="adj" fmla="val 12903"/>
            </a:avLst>
          </a:prstGeom>
          <a:solidFill>
            <a:srgbClr val="B87317"/>
          </a:solidFill>
          <a:ln/>
        </p:spPr>
        <p:txBody>
          <a:bodyPr/>
          <a:lstStyle/>
          <a:p>
            <a:endParaRPr lang="en-US"/>
          </a:p>
        </p:txBody>
      </p:sp>
      <p:sp>
        <p:nvSpPr>
          <p:cNvPr id="22" name="Text 20"/>
          <p:cNvSpPr txBox="1"/>
          <p:nvPr/>
        </p:nvSpPr>
        <p:spPr>
          <a:xfrm>
            <a:off x="6479896" y="3794760"/>
            <a:ext cx="4961992" cy="56692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GLP-1 / GIP agonists — semaglutide, liraglutide, dulaglutide, tirzepatide</a:t>
            </a:r>
            <a:endParaRPr lang="en-US" sz="1250" dirty="0"/>
          </a:p>
        </p:txBody>
      </p:sp>
      <p:sp>
        <p:nvSpPr>
          <p:cNvPr id="23" name="Text 21"/>
          <p:cNvSpPr txBox="1"/>
          <p:nvPr/>
        </p:nvSpPr>
        <p:spPr>
          <a:xfrm>
            <a:off x="6479896" y="4471416"/>
            <a:ext cx="4961992" cy="1371600"/>
          </a:xfrm>
          <a:prstGeom prst="rect">
            <a:avLst/>
          </a:prstGeom>
          <a:noFill/>
          <a:ln/>
        </p:spPr>
        <p:txBody>
          <a:bodyPr wrap="square" lIns="0" tIns="0" rIns="0" bIns="0" rtlCol="0" anchor="t"/>
          <a:lstStyle/>
          <a:p>
            <a:pPr marL="0" indent="0">
              <a:lnSpc>
                <a:spcPct val="102000"/>
              </a:lnSpc>
              <a:spcAft>
                <a:spcPts val="300"/>
              </a:spcAft>
              <a:buNone/>
            </a:pPr>
            <a:r>
              <a:rPr lang="en-US" sz="1100" dirty="0">
                <a:solidFill>
                  <a:srgbClr val="3C424C"/>
                </a:solidFill>
                <a:latin typeface="Calibri" pitchFamily="34" charset="0"/>
                <a:ea typeface="Calibri" pitchFamily="34" charset="-122"/>
                <a:cs typeface="Calibri" pitchFamily="34" charset="-120"/>
              </a:rPr>
              <a:t>Increasingly common for diabetes and for weight loss. They markedly delay gastric emptying.</a:t>
            </a:r>
            <a:endParaRPr lang="en-US" sz="1100" dirty="0"/>
          </a:p>
          <a:p>
            <a:pPr marL="0" indent="0">
              <a:lnSpc>
                <a:spcPct val="102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00" dirty="0"/>
          </a:p>
          <a:p>
            <a:pPr marL="0" indent="0">
              <a:lnSpc>
                <a:spcPct val="102000"/>
              </a:lnSpc>
              <a:spcAft>
                <a:spcPts val="300"/>
              </a:spcAft>
              <a:buNone/>
            </a:pPr>
            <a:r>
              <a:rPr lang="en-US" sz="1100" dirty="0">
                <a:solidFill>
                  <a:srgbClr val="3C424C"/>
                </a:solidFill>
                <a:latin typeface="Calibri" pitchFamily="34" charset="0"/>
                <a:ea typeface="Calibri" pitchFamily="34" charset="-122"/>
                <a:cs typeface="Calibri" pitchFamily="34" charset="-120"/>
              </a:rPr>
              <a:t>That means a full stomach hours after a meal: higher aspiration risk with sedation, airway management or vomiting. The FDA has added pulmonary aspiration warnings to these labels. Treat every one of these patients as a full stomach.</a:t>
            </a:r>
            <a:endParaRPr lang="en-US" sz="11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3A0A12"/>
        </a:solidFill>
        <a:effectLst/>
      </p:bgPr>
    </p:bg>
    <p:spTree>
      <p:nvGrpSpPr>
        <p:cNvPr id="1" name=""/>
        <p:cNvGrpSpPr/>
        <p:nvPr/>
      </p:nvGrpSpPr>
      <p:grpSpPr>
        <a:xfrm>
          <a:off x="0" y="0"/>
          <a:ext cx="0" cy="0"/>
          <a:chOff x="0" y="0"/>
          <a:chExt cx="0" cy="0"/>
        </a:xfrm>
      </p:grpSpPr>
      <p:sp>
        <p:nvSpPr>
          <p:cNvPr id="2" name="Shape 0"/>
          <p:cNvSpPr/>
          <p:nvPr/>
        </p:nvSpPr>
        <p:spPr>
          <a:xfrm>
            <a:off x="548640" y="384048"/>
            <a:ext cx="1797710" cy="237744"/>
          </a:xfrm>
          <a:prstGeom prst="roundRect">
            <a:avLst>
              <a:gd name="adj" fmla="val 50000"/>
            </a:avLst>
          </a:prstGeom>
          <a:solidFill>
            <a:srgbClr val="B87317"/>
          </a:solidFill>
          <a:ln/>
        </p:spPr>
        <p:txBody>
          <a:bodyPr/>
          <a:lstStyle/>
          <a:p>
            <a:endParaRPr lang="en-US"/>
          </a:p>
        </p:txBody>
      </p:sp>
      <p:sp>
        <p:nvSpPr>
          <p:cNvPr id="3" name="Text 1"/>
          <p:cNvSpPr txBox="1"/>
          <p:nvPr/>
        </p:nvSpPr>
        <p:spPr>
          <a:xfrm>
            <a:off x="548640" y="384048"/>
            <a:ext cx="1797710" cy="237744"/>
          </a:xfrm>
          <a:prstGeom prst="rect">
            <a:avLst/>
          </a:prstGeom>
          <a:noFill/>
          <a:ln/>
        </p:spPr>
        <p:txBody>
          <a:bodyPr wrap="square" lIns="0" tIns="0" rIns="0" bIns="0" rtlCol="0" anchor="ctr"/>
          <a:lstStyle/>
          <a:p>
            <a:pPr marL="0" indent="0" algn="ctr">
              <a:buNone/>
            </a:pPr>
            <a:r>
              <a:rPr lang="en-US" sz="950" b="1" kern="0" spc="80" dirty="0">
                <a:solidFill>
                  <a:srgbClr val="2A1500"/>
                </a:solidFill>
                <a:latin typeface="Calibri" pitchFamily="34" charset="0"/>
                <a:ea typeface="Calibri" pitchFamily="34" charset="-122"/>
                <a:cs typeface="Calibri" pitchFamily="34" charset="-120"/>
              </a:rPr>
              <a:t>HIGH-RISK PITFALL</a:t>
            </a:r>
            <a:endParaRPr lang="en-US" sz="950" dirty="0"/>
          </a:p>
        </p:txBody>
      </p:sp>
      <p:sp>
        <p:nvSpPr>
          <p:cNvPr id="4" name="Text 2"/>
          <p:cNvSpPr txBox="1"/>
          <p:nvPr/>
        </p:nvSpPr>
        <p:spPr>
          <a:xfrm>
            <a:off x="548640" y="786384"/>
            <a:ext cx="11094415" cy="713232"/>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Two new-drug traps your protocol may not mention yet</a:t>
            </a:r>
            <a:endParaRPr lang="en-US" sz="2800" dirty="0"/>
          </a:p>
        </p:txBody>
      </p:sp>
      <p:sp>
        <p:nvSpPr>
          <p:cNvPr id="5" name="Shape 3"/>
          <p:cNvSpPr/>
          <p:nvPr/>
        </p:nvSpPr>
        <p:spPr>
          <a:xfrm>
            <a:off x="548640" y="1737360"/>
            <a:ext cx="5341468" cy="3977640"/>
          </a:xfrm>
          <a:prstGeom prst="roundRect">
            <a:avLst>
              <a:gd name="adj" fmla="val 1839"/>
            </a:avLst>
          </a:prstGeom>
          <a:solidFill>
            <a:srgbClr val="4E1019"/>
          </a:solidFill>
          <a:ln/>
        </p:spPr>
        <p:txBody>
          <a:bodyPr/>
          <a:lstStyle/>
          <a:p>
            <a:endParaRPr lang="en-US"/>
          </a:p>
        </p:txBody>
      </p:sp>
      <p:sp>
        <p:nvSpPr>
          <p:cNvPr id="6" name="Text 4"/>
          <p:cNvSpPr txBox="1"/>
          <p:nvPr/>
        </p:nvSpPr>
        <p:spPr>
          <a:xfrm>
            <a:off x="822960" y="1874520"/>
            <a:ext cx="4792828" cy="457200"/>
          </a:xfrm>
          <a:prstGeom prst="rect">
            <a:avLst/>
          </a:prstGeom>
          <a:noFill/>
          <a:ln/>
        </p:spPr>
        <p:txBody>
          <a:bodyPr wrap="square" lIns="0" tIns="0" rIns="0" bIns="0" rtlCol="0" anchor="ctr"/>
          <a:lstStyle/>
          <a:p>
            <a:pPr marL="0" indent="0">
              <a:buNone/>
            </a:pPr>
            <a:r>
              <a:rPr lang="en-US" sz="2200" b="1" dirty="0">
                <a:solidFill>
                  <a:srgbClr val="FFD98A"/>
                </a:solidFill>
                <a:latin typeface="Cambria" pitchFamily="34" charset="0"/>
                <a:ea typeface="Cambria" pitchFamily="34" charset="-122"/>
                <a:cs typeface="Cambria" pitchFamily="34" charset="-120"/>
              </a:rPr>
              <a:t>Euglycemic DKA</a:t>
            </a:r>
            <a:endParaRPr lang="en-US" sz="2200" dirty="0"/>
          </a:p>
        </p:txBody>
      </p:sp>
      <p:sp>
        <p:nvSpPr>
          <p:cNvPr id="7" name="Text 5"/>
          <p:cNvSpPr txBox="1"/>
          <p:nvPr/>
        </p:nvSpPr>
        <p:spPr>
          <a:xfrm>
            <a:off x="822960" y="2359152"/>
            <a:ext cx="4792828" cy="640080"/>
          </a:xfrm>
          <a:prstGeom prst="rect">
            <a:avLst/>
          </a:prstGeom>
          <a:noFill/>
          <a:ln/>
        </p:spPr>
        <p:txBody>
          <a:bodyPr wrap="square" lIns="0" tIns="0" rIns="0" bIns="0" rtlCol="0" anchor="t"/>
          <a:lstStyle/>
          <a:p>
            <a:pPr marL="0" indent="0">
              <a:buNone/>
            </a:pPr>
            <a:r>
              <a:rPr lang="en-US" sz="1150" i="1" dirty="0">
                <a:solidFill>
                  <a:srgbClr val="E5C9CE"/>
                </a:solidFill>
                <a:latin typeface="Calibri" pitchFamily="34" charset="0"/>
                <a:ea typeface="Calibri" pitchFamily="34" charset="-122"/>
                <a:cs typeface="Calibri" pitchFamily="34" charset="-120"/>
              </a:rPr>
              <a:t>SGLT2 inhibitors: empagliflozin (Jardiance), dapagliflozin (Farxiga), canagliflozin (Invokana) — also now prescribed for heart failure and chronic kidney disease in patients without diabetes.</a:t>
            </a:r>
            <a:endParaRPr lang="en-US" sz="1150" dirty="0"/>
          </a:p>
        </p:txBody>
      </p:sp>
      <p:sp>
        <p:nvSpPr>
          <p:cNvPr id="8" name="Text 6"/>
          <p:cNvSpPr txBox="1"/>
          <p:nvPr/>
        </p:nvSpPr>
        <p:spPr>
          <a:xfrm>
            <a:off x="822960" y="3063240"/>
            <a:ext cx="4792828" cy="2468880"/>
          </a:xfrm>
          <a:prstGeom prst="rect">
            <a:avLst/>
          </a:prstGeom>
          <a:noFill/>
          <a:ln/>
        </p:spPr>
        <p:txBody>
          <a:bodyPr wrap="square" lIns="0" tIns="0" rIns="0" bIns="0" rtlCol="0" anchor="t"/>
          <a:lstStyle/>
          <a:p>
            <a:pPr marL="203200" indent="-203200">
              <a:lnSpc>
                <a:spcPct val="102000"/>
              </a:lnSpc>
              <a:spcAft>
                <a:spcPts val="700"/>
              </a:spcAft>
              <a:buSzPct val="100000"/>
              <a:buChar char="▪"/>
            </a:pPr>
            <a:r>
              <a:rPr lang="en-US" sz="1200" dirty="0">
                <a:solidFill>
                  <a:srgbClr val="F0DDE0"/>
                </a:solidFill>
                <a:latin typeface="Calibri" pitchFamily="34" charset="0"/>
                <a:ea typeface="Calibri" pitchFamily="34" charset="-122"/>
                <a:cs typeface="Calibri" pitchFamily="34" charset="-120"/>
              </a:rPr>
              <a:t>They excrete glucose in the urine, so the serum glucose can look normal while the patient is in full ketoacidosis</a:t>
            </a:r>
            <a:endParaRPr lang="en-US" sz="1200" dirty="0"/>
          </a:p>
          <a:p>
            <a:pPr marL="203200" indent="-203200">
              <a:lnSpc>
                <a:spcPct val="102000"/>
              </a:lnSpc>
              <a:spcAft>
                <a:spcPts val="700"/>
              </a:spcAft>
              <a:buSzPct val="100000"/>
              <a:buChar char="▪"/>
            </a:pPr>
            <a:r>
              <a:rPr lang="en-US" sz="1200" dirty="0">
                <a:solidFill>
                  <a:srgbClr val="F0DDE0"/>
                </a:solidFill>
                <a:latin typeface="Calibri" pitchFamily="34" charset="0"/>
                <a:ea typeface="Calibri" pitchFamily="34" charset="-122"/>
                <a:cs typeface="Calibri" pitchFamily="34" charset="-120"/>
              </a:rPr>
              <a:t>Suspect it with nausea, vomiting, abdominal pain, Kussmaul breathing, dehydration or an unexplained tachypnea — even with a glucose of 140</a:t>
            </a:r>
            <a:endParaRPr lang="en-US" sz="1200" dirty="0"/>
          </a:p>
          <a:p>
            <a:pPr marL="203200" indent="-203200">
              <a:lnSpc>
                <a:spcPct val="102000"/>
              </a:lnSpc>
              <a:spcAft>
                <a:spcPts val="700"/>
              </a:spcAft>
              <a:buSzPct val="100000"/>
              <a:buChar char="▪"/>
            </a:pPr>
            <a:r>
              <a:rPr lang="en-US" sz="1200" dirty="0">
                <a:solidFill>
                  <a:srgbClr val="F0DDE0"/>
                </a:solidFill>
                <a:latin typeface="Calibri" pitchFamily="34" charset="0"/>
                <a:ea typeface="Calibri" pitchFamily="34" charset="-122"/>
                <a:cs typeface="Calibri" pitchFamily="34" charset="-120"/>
              </a:rPr>
              <a:t>Precipitants: illness, surgery, fasting, alcohol, missed insulin, low-carbohydrate dieting</a:t>
            </a:r>
            <a:endParaRPr lang="en-US" sz="1200" dirty="0"/>
          </a:p>
          <a:p>
            <a:pPr marL="203200" indent="-203200">
              <a:lnSpc>
                <a:spcPct val="102000"/>
              </a:lnSpc>
              <a:spcAft>
                <a:spcPts val="700"/>
              </a:spcAft>
              <a:buSzPct val="100000"/>
              <a:buChar char="▪"/>
            </a:pPr>
            <a:r>
              <a:rPr lang="en-US" sz="1200" dirty="0">
                <a:solidFill>
                  <a:srgbClr val="F0DDE0"/>
                </a:solidFill>
                <a:latin typeface="Calibri" pitchFamily="34" charset="0"/>
                <a:ea typeface="Calibri" pitchFamily="34" charset="-122"/>
                <a:cs typeface="Calibri" pitchFamily="34" charset="-120"/>
              </a:rPr>
              <a:t>Field care: fluids, monitor, and say the drug name in your report. Do not let a normal glucose reassure you or the receiving team</a:t>
            </a:r>
            <a:endParaRPr lang="en-US" sz="1200" dirty="0"/>
          </a:p>
        </p:txBody>
      </p:sp>
      <p:sp>
        <p:nvSpPr>
          <p:cNvPr id="9" name="Shape 7"/>
          <p:cNvSpPr/>
          <p:nvPr/>
        </p:nvSpPr>
        <p:spPr>
          <a:xfrm>
            <a:off x="6301588" y="1737360"/>
            <a:ext cx="5341468" cy="3977640"/>
          </a:xfrm>
          <a:prstGeom prst="roundRect">
            <a:avLst>
              <a:gd name="adj" fmla="val 1839"/>
            </a:avLst>
          </a:prstGeom>
          <a:solidFill>
            <a:srgbClr val="4E1019"/>
          </a:solidFill>
          <a:ln/>
        </p:spPr>
        <p:txBody>
          <a:bodyPr/>
          <a:lstStyle/>
          <a:p>
            <a:endParaRPr lang="en-US"/>
          </a:p>
        </p:txBody>
      </p:sp>
      <p:sp>
        <p:nvSpPr>
          <p:cNvPr id="10" name="Text 8"/>
          <p:cNvSpPr txBox="1"/>
          <p:nvPr/>
        </p:nvSpPr>
        <p:spPr>
          <a:xfrm>
            <a:off x="6575908" y="1874520"/>
            <a:ext cx="4792828" cy="457200"/>
          </a:xfrm>
          <a:prstGeom prst="rect">
            <a:avLst/>
          </a:prstGeom>
          <a:noFill/>
          <a:ln/>
        </p:spPr>
        <p:txBody>
          <a:bodyPr wrap="square" lIns="0" tIns="0" rIns="0" bIns="0" rtlCol="0" anchor="ctr"/>
          <a:lstStyle/>
          <a:p>
            <a:pPr marL="0" indent="0">
              <a:buNone/>
            </a:pPr>
            <a:r>
              <a:rPr lang="en-US" sz="2200" b="1" dirty="0">
                <a:solidFill>
                  <a:srgbClr val="FFD98A"/>
                </a:solidFill>
                <a:latin typeface="Cambria" pitchFamily="34" charset="0"/>
                <a:ea typeface="Cambria" pitchFamily="34" charset="-122"/>
                <a:cs typeface="Cambria" pitchFamily="34" charset="-120"/>
              </a:rPr>
              <a:t>The GLP-1 full stomach</a:t>
            </a:r>
            <a:endParaRPr lang="en-US" sz="2200" dirty="0"/>
          </a:p>
        </p:txBody>
      </p:sp>
      <p:sp>
        <p:nvSpPr>
          <p:cNvPr id="11" name="Text 9"/>
          <p:cNvSpPr txBox="1"/>
          <p:nvPr/>
        </p:nvSpPr>
        <p:spPr>
          <a:xfrm>
            <a:off x="6575908" y="2359152"/>
            <a:ext cx="4792828" cy="640080"/>
          </a:xfrm>
          <a:prstGeom prst="rect">
            <a:avLst/>
          </a:prstGeom>
          <a:noFill/>
          <a:ln/>
        </p:spPr>
        <p:txBody>
          <a:bodyPr wrap="square" lIns="0" tIns="0" rIns="0" bIns="0" rtlCol="0" anchor="t"/>
          <a:lstStyle/>
          <a:p>
            <a:pPr marL="0" indent="0">
              <a:buNone/>
            </a:pPr>
            <a:r>
              <a:rPr lang="en-US" sz="1150" i="1" dirty="0">
                <a:solidFill>
                  <a:srgbClr val="E5C9CE"/>
                </a:solidFill>
                <a:latin typeface="Calibri" pitchFamily="34" charset="0"/>
                <a:ea typeface="Calibri" pitchFamily="34" charset="-122"/>
                <a:cs typeface="Calibri" pitchFamily="34" charset="-120"/>
              </a:rPr>
              <a:t>GLP-1 and dual agonists: semaglutide (Ozempic, Wegovy), tirzepatide (Mounjaro, Zepbound), liraglutide, dulaglutide — extremely common now, for diabetes and for weight loss.</a:t>
            </a:r>
            <a:endParaRPr lang="en-US" sz="1150" dirty="0"/>
          </a:p>
        </p:txBody>
      </p:sp>
      <p:sp>
        <p:nvSpPr>
          <p:cNvPr id="12" name="Text 10"/>
          <p:cNvSpPr txBox="1"/>
          <p:nvPr/>
        </p:nvSpPr>
        <p:spPr>
          <a:xfrm>
            <a:off x="6575908" y="3063240"/>
            <a:ext cx="4792828" cy="2468880"/>
          </a:xfrm>
          <a:prstGeom prst="rect">
            <a:avLst/>
          </a:prstGeom>
          <a:noFill/>
          <a:ln/>
        </p:spPr>
        <p:txBody>
          <a:bodyPr wrap="square" lIns="0" tIns="0" rIns="0" bIns="0" rtlCol="0" anchor="t"/>
          <a:lstStyle/>
          <a:p>
            <a:pPr marL="203200" indent="-203200">
              <a:lnSpc>
                <a:spcPct val="102000"/>
              </a:lnSpc>
              <a:spcAft>
                <a:spcPts val="700"/>
              </a:spcAft>
              <a:buSzPct val="100000"/>
              <a:buChar char="▪"/>
            </a:pPr>
            <a:r>
              <a:rPr lang="en-US" sz="1200" dirty="0">
                <a:solidFill>
                  <a:srgbClr val="F0DDE0"/>
                </a:solidFill>
                <a:latin typeface="Calibri" pitchFamily="34" charset="0"/>
                <a:ea typeface="Calibri" pitchFamily="34" charset="-122"/>
                <a:cs typeface="Calibri" pitchFamily="34" charset="-120"/>
              </a:rPr>
              <a:t>They delay gastric emptying substantially — solid food can remain in the stomach many hours after a meal</a:t>
            </a:r>
            <a:endParaRPr lang="en-US" sz="1200" dirty="0"/>
          </a:p>
          <a:p>
            <a:pPr marL="203200" indent="-203200">
              <a:lnSpc>
                <a:spcPct val="102000"/>
              </a:lnSpc>
              <a:spcAft>
                <a:spcPts val="700"/>
              </a:spcAft>
              <a:buSzPct val="100000"/>
              <a:buChar char="▪"/>
            </a:pPr>
            <a:r>
              <a:rPr lang="en-US" sz="1200" dirty="0">
                <a:solidFill>
                  <a:srgbClr val="F0DDE0"/>
                </a:solidFill>
                <a:latin typeface="Calibri" pitchFamily="34" charset="0"/>
                <a:ea typeface="Calibri" pitchFamily="34" charset="-122"/>
                <a:cs typeface="Calibri" pitchFamily="34" charset="-120"/>
              </a:rPr>
              <a:t>The FDA has added pulmonary aspiration warnings to these labels after reports during anesthesia and deep sedation</a:t>
            </a:r>
            <a:endParaRPr lang="en-US" sz="1200" dirty="0"/>
          </a:p>
          <a:p>
            <a:pPr marL="203200" indent="-203200">
              <a:lnSpc>
                <a:spcPct val="102000"/>
              </a:lnSpc>
              <a:spcAft>
                <a:spcPts val="700"/>
              </a:spcAft>
              <a:buSzPct val="100000"/>
              <a:buChar char="▪"/>
            </a:pPr>
            <a:r>
              <a:rPr lang="en-US" sz="1200" dirty="0">
                <a:solidFill>
                  <a:srgbClr val="F0DDE0"/>
                </a:solidFill>
                <a:latin typeface="Calibri" pitchFamily="34" charset="0"/>
                <a:ea typeface="Calibri" pitchFamily="34" charset="-122"/>
                <a:cs typeface="Calibri" pitchFamily="34" charset="-120"/>
              </a:rPr>
              <a:t>For you: assume a full stomach in any of these patients you sedate, paralyze or ventilate. Suction ready, head up, first-pass focus, and a low threshold for a supraglottic device with a gastric port</a:t>
            </a:r>
            <a:endParaRPr lang="en-US" sz="1200" dirty="0"/>
          </a:p>
          <a:p>
            <a:pPr marL="203200" indent="-203200">
              <a:lnSpc>
                <a:spcPct val="102000"/>
              </a:lnSpc>
              <a:spcAft>
                <a:spcPts val="700"/>
              </a:spcAft>
              <a:buSzPct val="100000"/>
              <a:buChar char="▪"/>
            </a:pPr>
            <a:r>
              <a:rPr lang="en-US" sz="1200" dirty="0">
                <a:solidFill>
                  <a:srgbClr val="F0DDE0"/>
                </a:solidFill>
                <a:latin typeface="Calibri" pitchFamily="34" charset="0"/>
                <a:ea typeface="Calibri" pitchFamily="34" charset="-122"/>
                <a:cs typeface="Calibri" pitchFamily="34" charset="-120"/>
              </a:rPr>
              <a:t>They also cause nausea, vomiting and volume depletion on their own — and pancreatitis is on the differential for the one with severe abdominal pain</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PSYCHIATRIC 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Psychiatric medications: what they treat and what they cause</a:t>
            </a:r>
            <a:endParaRPr lang="en-US" sz="29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280160"/>
          <a:ext cx="11094415" cy="4207256"/>
        </p:xfrm>
        <a:graphic>
          <a:graphicData uri="http://schemas.openxmlformats.org/drawingml/2006/table">
            <a:tbl>
              <a:tblPr/>
              <a:tblGrid>
                <a:gridCol w="283464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5425135">
                  <a:extLst>
                    <a:ext uri="{9D8B030D-6E8A-4147-A177-3AD203B41FA5}">
                      <a16:colId xmlns:a16="http://schemas.microsoft.com/office/drawing/2014/main" val="20002"/>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Class / examples</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Tells you</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Field concern</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070" b="1" dirty="0">
                          <a:solidFill>
                            <a:srgbClr val="15181E"/>
                          </a:solidFill>
                          <a:latin typeface="Calibri" pitchFamily="34" charset="0"/>
                          <a:ea typeface="Calibri" pitchFamily="34" charset="-122"/>
                          <a:cs typeface="Calibri" pitchFamily="34" charset="-120"/>
                        </a:rPr>
                        <a:t>SSRIs / SNRIs</a:t>
                      </a:r>
                      <a:endParaRPr lang="en-US" sz="1070" dirty="0">
                        <a:latin typeface="Calibri" charset="0"/>
                        <a:ea typeface="Calibri" charset="0"/>
                        <a:cs typeface="Calibri" charset="0"/>
                      </a:endParaRPr>
                    </a:p>
                    <a:p>
                      <a:pPr marL="0" indent="0">
                        <a:buNone/>
                      </a:pPr>
                      <a:r>
                        <a:rPr lang="en-US" sz="1070" b="1" dirty="0">
                          <a:solidFill>
                            <a:srgbClr val="15181E"/>
                          </a:solidFill>
                          <a:latin typeface="Calibri" pitchFamily="34" charset="0"/>
                          <a:ea typeface="Calibri" pitchFamily="34" charset="-122"/>
                          <a:cs typeface="Calibri" pitchFamily="34" charset="-120"/>
                        </a:rPr>
                        <a:t>sertraline, fluoxetine, escitalopram, venlafaxine, duloxetine</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Depression, anxiety, PTSD, chronic pain (duloxetine)</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Serotonin syndrome when combined with other serotonergic agents — including tramadol, fentanyl, ondansetron, linezolid, triptans and dextromethorphan. Citalopram and escitalopram prolong the QT.</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070" b="1" dirty="0">
                          <a:solidFill>
                            <a:srgbClr val="15181E"/>
                          </a:solidFill>
                          <a:latin typeface="Calibri" pitchFamily="34" charset="0"/>
                          <a:ea typeface="Calibri" pitchFamily="34" charset="-122"/>
                          <a:cs typeface="Calibri" pitchFamily="34" charset="-120"/>
                        </a:rPr>
                        <a:t>Tricyclics</a:t>
                      </a:r>
                      <a:endParaRPr lang="en-US" sz="1070" dirty="0">
                        <a:latin typeface="Calibri" charset="0"/>
                        <a:ea typeface="Calibri" charset="0"/>
                        <a:cs typeface="Calibri" charset="0"/>
                      </a:endParaRPr>
                    </a:p>
                    <a:p>
                      <a:pPr marL="0" indent="0">
                        <a:buNone/>
                      </a:pPr>
                      <a:r>
                        <a:rPr lang="en-US" sz="1070" b="1" dirty="0">
                          <a:solidFill>
                            <a:srgbClr val="15181E"/>
                          </a:solidFill>
                          <a:latin typeface="Calibri" pitchFamily="34" charset="0"/>
                          <a:ea typeface="Calibri" pitchFamily="34" charset="-122"/>
                          <a:cs typeface="Calibri" pitchFamily="34" charset="-120"/>
                        </a:rPr>
                        <a:t>amitriptyline, nortriptyline, doxepin, imipramine</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Depression, but often chronic pain, migraine or insomnia in low doses</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The most dangerous common overdose in the house. Sodium channel blockade → wide QRS, a terminal R wave in aVR, seizures, hypotension and arrhythmia. A wide QRS in an overdose is sodium bicarbonate territory.</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070" b="1" dirty="0">
                          <a:solidFill>
                            <a:srgbClr val="15181E"/>
                          </a:solidFill>
                          <a:latin typeface="Calibri" pitchFamily="34" charset="0"/>
                          <a:ea typeface="Calibri" pitchFamily="34" charset="-122"/>
                          <a:cs typeface="Calibri" pitchFamily="34" charset="-120"/>
                        </a:rPr>
                        <a:t>Lithium</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Bipolar disorder</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Very narrow therapeutic window. Dehydration, NSAIDs, ACE inhibitors and diuretics all raise the level. Toxicity: tremor, ataxia, confusion, vomiting, seizures. Nephrogenic diabetes insipidus.</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070" b="1" dirty="0">
                          <a:solidFill>
                            <a:srgbClr val="15181E"/>
                          </a:solidFill>
                          <a:latin typeface="Calibri" pitchFamily="34" charset="0"/>
                          <a:ea typeface="Calibri" pitchFamily="34" charset="-122"/>
                          <a:cs typeface="Calibri" pitchFamily="34" charset="-120"/>
                        </a:rPr>
                        <a:t>Antipsychotics</a:t>
                      </a:r>
                      <a:endParaRPr lang="en-US" sz="1070" dirty="0">
                        <a:latin typeface="Calibri" charset="0"/>
                        <a:ea typeface="Calibri" charset="0"/>
                        <a:cs typeface="Calibri" charset="0"/>
                      </a:endParaRPr>
                    </a:p>
                    <a:p>
                      <a:pPr marL="0" indent="0">
                        <a:buNone/>
                      </a:pPr>
                      <a:r>
                        <a:rPr lang="en-US" sz="1070" b="1" dirty="0">
                          <a:solidFill>
                            <a:srgbClr val="15181E"/>
                          </a:solidFill>
                          <a:latin typeface="Calibri" pitchFamily="34" charset="0"/>
                          <a:ea typeface="Calibri" pitchFamily="34" charset="-122"/>
                          <a:cs typeface="Calibri" pitchFamily="34" charset="-120"/>
                        </a:rPr>
                        <a:t>quetiapine, risperidone, olanzapine, aripiprazole, haloperidol</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Schizophrenia, bipolar disorder, and frequently insomnia, agitation or dementia</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QT prolongation, orthostatic hypotension, dystonic reactions, akathisia, and neuroleptic malignant syndrome. Be cautious adding your own QT-prolonging sedative on top. Clozapine specifically: agranulocytosis and myocarditis.</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070" b="1" dirty="0">
                          <a:solidFill>
                            <a:srgbClr val="15181E"/>
                          </a:solidFill>
                          <a:latin typeface="Calibri" pitchFamily="34" charset="0"/>
                          <a:ea typeface="Calibri" pitchFamily="34" charset="-122"/>
                          <a:cs typeface="Calibri" pitchFamily="34" charset="-120"/>
                        </a:rPr>
                        <a:t>Benzodiazepines</a:t>
                      </a:r>
                      <a:endParaRPr lang="en-US" sz="1070" dirty="0">
                        <a:latin typeface="Calibri" charset="0"/>
                        <a:ea typeface="Calibri" charset="0"/>
                        <a:cs typeface="Calibri" charset="0"/>
                      </a:endParaRPr>
                    </a:p>
                    <a:p>
                      <a:pPr marL="0" indent="0">
                        <a:buNone/>
                      </a:pPr>
                      <a:r>
                        <a:rPr lang="en-US" sz="1070" b="1" dirty="0">
                          <a:solidFill>
                            <a:srgbClr val="15181E"/>
                          </a:solidFill>
                          <a:latin typeface="Calibri" pitchFamily="34" charset="0"/>
                          <a:ea typeface="Calibri" pitchFamily="34" charset="-122"/>
                          <a:cs typeface="Calibri" pitchFamily="34" charset="-120"/>
                        </a:rPr>
                        <a:t>alprazolam, lorazepam, clonazepam, diazepam</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Anxiety, panic, insomnia, seizures, alcohol withdrawal</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Additive respiratory depression with opioids. Abrupt withdrawal causes seizures and can be fatal — the patient who ran out three days ago is a real emergency.</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070" b="1" dirty="0">
                          <a:solidFill>
                            <a:srgbClr val="15181E"/>
                          </a:solidFill>
                          <a:latin typeface="Calibri" pitchFamily="34" charset="0"/>
                          <a:ea typeface="Calibri" pitchFamily="34" charset="-122"/>
                          <a:cs typeface="Calibri" pitchFamily="34" charset="-120"/>
                        </a:rPr>
                        <a:t>MAOIs</a:t>
                      </a:r>
                      <a:endParaRPr lang="en-US" sz="1070" dirty="0">
                        <a:latin typeface="Calibri" charset="0"/>
                        <a:ea typeface="Calibri" charset="0"/>
                        <a:cs typeface="Calibri" charset="0"/>
                      </a:endParaRPr>
                    </a:p>
                    <a:p>
                      <a:pPr marL="0" indent="0">
                        <a:buNone/>
                      </a:pPr>
                      <a:r>
                        <a:rPr lang="en-US" sz="1070" b="1" dirty="0">
                          <a:solidFill>
                            <a:srgbClr val="15181E"/>
                          </a:solidFill>
                          <a:latin typeface="Calibri" pitchFamily="34" charset="0"/>
                          <a:ea typeface="Calibri" pitchFamily="34" charset="-122"/>
                          <a:cs typeface="Calibri" pitchFamily="34" charset="-120"/>
                        </a:rPr>
                        <a:t>phenelzine, tranylcypromine, selegiline</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Refractory depression, Parkinson disease (selegiline)</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070" dirty="0">
                          <a:solidFill>
                            <a:srgbClr val="3C424C"/>
                          </a:solidFill>
                          <a:latin typeface="Calibri" pitchFamily="34" charset="0"/>
                          <a:ea typeface="Calibri" pitchFamily="34" charset="-122"/>
                          <a:cs typeface="Calibri" pitchFamily="34" charset="-120"/>
                        </a:rPr>
                        <a:t>Rare but dangerous: hypertensive crisis with tyramine or sympathomimetics, and severe serotonin syndrome with meperidine or SSRIs. Flag it to the ED.</a:t>
                      </a:r>
                      <a:endParaRPr lang="en-US" sz="107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DIFFERENTIATE</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Hot, altered and rigid: three syndromes that look alike</a:t>
            </a:r>
            <a:endParaRPr lang="en-US" sz="29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548640" y="1298448"/>
          <a:ext cx="11094415" cy="3319780"/>
        </p:xfrm>
        <a:graphic>
          <a:graphicData uri="http://schemas.openxmlformats.org/drawingml/2006/table">
            <a:tbl>
              <a:tblPr/>
              <a:tblGrid>
                <a:gridCol w="169164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3001975">
                  <a:extLst>
                    <a:ext uri="{9D8B030D-6E8A-4147-A177-3AD203B41FA5}">
                      <a16:colId xmlns:a16="http://schemas.microsoft.com/office/drawing/2014/main" val="20003"/>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Feature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Serotonin syndrome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Neuroleptic malignant syndrome</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Anticholinergic toxicity</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Typical trigger</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A serotonergic drug added or increased — often within hours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An antipsychotic (or an abrupt dopamine agonist withdrawal) — usually over days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Diphenhydramine, TCAs, some antipsychotics, jimson weed, scopolamine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Onset</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Fast — hours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Slow — days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Fast — hours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Muscle tone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Hyperreflexia and CLONUS, worse in the legs — the key finding</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Generalized "lead pipe" rigidity, no clonus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Normal tone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Pupils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Dilated</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Normal or dilated</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Markedly dilated</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Skin</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Sweaty, flushed</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Sweaty, pale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Dry as a bone, flushed</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Bowel sounds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Hyperactive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Normal or decreased</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Absent; urinary retention</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Field priority</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Cooling, benzodiazepines, stop the offending agent, fluids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Cooling, benzodiazepines, aggressive fluids (rhabdomyolysis)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Cooling, benzodiazepines, fluids, monitor for wide QRS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7"/>
                  </a:ext>
                </a:extLst>
              </a:tr>
            </a:tbl>
          </a:graphicData>
        </a:graphic>
      </p:graphicFrame>
      <p:sp>
        <p:nvSpPr>
          <p:cNvPr id="5" name="Shape 2"/>
          <p:cNvSpPr/>
          <p:nvPr/>
        </p:nvSpPr>
        <p:spPr>
          <a:xfrm>
            <a:off x="548640" y="5440680"/>
            <a:ext cx="11094415" cy="777240"/>
          </a:xfrm>
          <a:prstGeom prst="roundRect">
            <a:avLst>
              <a:gd name="adj" fmla="val 9412"/>
            </a:avLst>
          </a:prstGeom>
          <a:solidFill>
            <a:srgbClr val="15181E"/>
          </a:solidFill>
          <a:ln/>
        </p:spPr>
        <p:txBody>
          <a:bodyPr/>
          <a:lstStyle/>
          <a:p>
            <a:endParaRPr lang="en-US"/>
          </a:p>
        </p:txBody>
      </p:sp>
      <p:sp>
        <p:nvSpPr>
          <p:cNvPr id="6" name="Text 3"/>
          <p:cNvSpPr txBox="1"/>
          <p:nvPr/>
        </p:nvSpPr>
        <p:spPr>
          <a:xfrm>
            <a:off x="868680" y="5532120"/>
            <a:ext cx="10454335" cy="594360"/>
          </a:xfrm>
          <a:prstGeom prst="rect">
            <a:avLst/>
          </a:prstGeom>
          <a:noFill/>
          <a:ln/>
        </p:spPr>
        <p:txBody>
          <a:bodyPr wrap="square" lIns="0" tIns="0" rIns="0" bIns="0" rtlCol="0" anchor="ctr"/>
          <a:lstStyle/>
          <a:p>
            <a:pPr marL="0" indent="0">
              <a:lnSpc>
                <a:spcPct val="103000"/>
              </a:lnSpc>
              <a:buNone/>
            </a:pPr>
            <a:r>
              <a:rPr lang="en-US" sz="1350" b="1" dirty="0">
                <a:solidFill>
                  <a:srgbClr val="FFFFFF"/>
                </a:solidFill>
                <a:latin typeface="Calibri" pitchFamily="34" charset="0"/>
                <a:ea typeface="Calibri" pitchFamily="34" charset="-122"/>
                <a:cs typeface="Calibri" pitchFamily="34" charset="-120"/>
              </a:rPr>
              <a:t>The shortcut: wet and clonic = serotonin. Wet and rigid = NMS. Dry and dilated = anticholinergic. All three are cooled and benzodiazepine-treated; none of them should get an antipsychotic for agitation.</a:t>
            </a:r>
            <a:endParaRPr lang="en-US" sz="13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Neurology, chronic pain, and the ones patients forget to mention</a:t>
            </a:r>
            <a:endParaRPr lang="en-US" sz="2900" dirty="0"/>
          </a:p>
        </p:txBody>
      </p:sp>
      <p:sp>
        <p:nvSpPr>
          <p:cNvPr id="4" name="Shape 2"/>
          <p:cNvSpPr/>
          <p:nvPr/>
        </p:nvSpPr>
        <p:spPr>
          <a:xfrm>
            <a:off x="548640" y="1298448"/>
            <a:ext cx="5364328" cy="2514600"/>
          </a:xfrm>
          <a:prstGeom prst="roundRect">
            <a:avLst>
              <a:gd name="adj" fmla="val 2909"/>
            </a:avLst>
          </a:prstGeom>
          <a:solidFill>
            <a:srgbClr val="F4F1F1"/>
          </a:solidFill>
          <a:ln/>
        </p:spPr>
        <p:txBody>
          <a:bodyPr/>
          <a:lstStyle/>
          <a:p>
            <a:endParaRPr lang="en-US"/>
          </a:p>
        </p:txBody>
      </p:sp>
      <p:sp>
        <p:nvSpPr>
          <p:cNvPr id="5" name="Text 3"/>
          <p:cNvSpPr txBox="1"/>
          <p:nvPr/>
        </p:nvSpPr>
        <p:spPr>
          <a:xfrm>
            <a:off x="768096" y="1444752"/>
            <a:ext cx="4925416" cy="329184"/>
          </a:xfrm>
          <a:prstGeom prst="rect">
            <a:avLst/>
          </a:prstGeom>
          <a:noFill/>
          <a:ln/>
        </p:spPr>
        <p:txBody>
          <a:bodyPr wrap="square" lIns="0" tIns="0" rIns="0" bIns="0" rtlCol="0" anchor="ctr"/>
          <a:lstStyle/>
          <a:p>
            <a:pPr marL="0" indent="0">
              <a:buNone/>
            </a:pPr>
            <a:r>
              <a:rPr lang="en-US" sz="1450" b="1" dirty="0">
                <a:solidFill>
                  <a:srgbClr val="990011"/>
                </a:solidFill>
                <a:latin typeface="Calibri" pitchFamily="34" charset="0"/>
                <a:ea typeface="Calibri" pitchFamily="34" charset="-122"/>
                <a:cs typeface="Calibri" pitchFamily="34" charset="-120"/>
              </a:rPr>
              <a:t>Neurologic</a:t>
            </a:r>
            <a:endParaRPr lang="en-US" sz="1450" dirty="0"/>
          </a:p>
        </p:txBody>
      </p:sp>
      <p:sp>
        <p:nvSpPr>
          <p:cNvPr id="6" name="Text 4"/>
          <p:cNvSpPr txBox="1"/>
          <p:nvPr/>
        </p:nvSpPr>
        <p:spPr>
          <a:xfrm>
            <a:off x="768096" y="1801368"/>
            <a:ext cx="4925416" cy="18653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Antiepileptics (levetiracetam, lamotrigine, valproate, phenytoin, carbamazepine): a seizure history — and if they ran out, the seizure has an obvious cause. Some have their own toxicities: phenytoin causes ataxia and nystagmus; valproate causes hyperammonemia.</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Levodopa-carbidopa: Parkinson disease. Missed doses cause severe rigidity and can mimic NMS. Rigidity plus a fall is a common presentation.</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Donepezil / memantine: dementia — assume a baseline cognitive deficit and get a baseline from the caregiver.</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Triptans: migraine; serotonergic, and vasoconstrictive.</a:t>
            </a:r>
            <a:endParaRPr lang="en-US" sz="1100" dirty="0"/>
          </a:p>
        </p:txBody>
      </p:sp>
      <p:sp>
        <p:nvSpPr>
          <p:cNvPr id="7" name="Shape 5"/>
          <p:cNvSpPr/>
          <p:nvPr/>
        </p:nvSpPr>
        <p:spPr>
          <a:xfrm>
            <a:off x="6278728" y="1298448"/>
            <a:ext cx="5364328" cy="2514600"/>
          </a:xfrm>
          <a:prstGeom prst="roundRect">
            <a:avLst>
              <a:gd name="adj" fmla="val 2909"/>
            </a:avLst>
          </a:prstGeom>
          <a:solidFill>
            <a:srgbClr val="EDEFF5"/>
          </a:solidFill>
          <a:ln/>
        </p:spPr>
        <p:txBody>
          <a:bodyPr/>
          <a:lstStyle/>
          <a:p>
            <a:endParaRPr lang="en-US"/>
          </a:p>
        </p:txBody>
      </p:sp>
      <p:sp>
        <p:nvSpPr>
          <p:cNvPr id="8" name="Text 6"/>
          <p:cNvSpPr txBox="1"/>
          <p:nvPr/>
        </p:nvSpPr>
        <p:spPr>
          <a:xfrm>
            <a:off x="6498184" y="1444752"/>
            <a:ext cx="4925416" cy="329184"/>
          </a:xfrm>
          <a:prstGeom prst="rect">
            <a:avLst/>
          </a:prstGeom>
          <a:noFill/>
          <a:ln/>
        </p:spPr>
        <p:txBody>
          <a:bodyPr wrap="square" lIns="0" tIns="0" rIns="0" bIns="0" rtlCol="0" anchor="ctr"/>
          <a:lstStyle/>
          <a:p>
            <a:pPr marL="0" indent="0">
              <a:buNone/>
            </a:pPr>
            <a:r>
              <a:rPr lang="en-US" sz="1450" b="1" dirty="0">
                <a:solidFill>
                  <a:srgbClr val="2F3C7E"/>
                </a:solidFill>
                <a:latin typeface="Calibri" pitchFamily="34" charset="0"/>
                <a:ea typeface="Calibri" pitchFamily="34" charset="-122"/>
                <a:cs typeface="Calibri" pitchFamily="34" charset="-120"/>
              </a:rPr>
              <a:t>Chronic pain and opioid therapy</a:t>
            </a:r>
            <a:endParaRPr lang="en-US" sz="1450" dirty="0"/>
          </a:p>
        </p:txBody>
      </p:sp>
      <p:sp>
        <p:nvSpPr>
          <p:cNvPr id="9" name="Text 7"/>
          <p:cNvSpPr txBox="1"/>
          <p:nvPr/>
        </p:nvSpPr>
        <p:spPr>
          <a:xfrm>
            <a:off x="6498184" y="1801368"/>
            <a:ext cx="4925416" cy="18653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Methadone: opioid use disorder or chronic pain. Long half-life, prolongs the QT and causes torsades. Naloxone will wear off long before the methadone does.</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Buprenorphine (Suboxone, Sublocade): a partial agonist with very high receptor affinity. It can blunt the fentanyl you give for pain — you may need higher doses or an adjunct such as ketamine. Current practice is to treat the pain, not to withhold the buprenorphine.</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Fentanyl patches: still delivering drug after removal; a warm patient absorbs faster. Check the skin of every unexplained sedation.</a:t>
            </a:r>
            <a:endParaRPr lang="en-US" sz="1100" dirty="0"/>
          </a:p>
          <a:p>
            <a:pPr marL="203200" indent="-203200">
              <a:lnSpc>
                <a:spcPct val="105000"/>
              </a:lnSpc>
              <a:spcAft>
                <a:spcPts val="300"/>
              </a:spcAft>
              <a:buSzPct val="100000"/>
              <a:buChar char="▪"/>
            </a:pPr>
            <a:r>
              <a:rPr lang="en-US" sz="1100" dirty="0">
                <a:solidFill>
                  <a:srgbClr val="3C424C"/>
                </a:solidFill>
                <a:latin typeface="Calibri" pitchFamily="34" charset="0"/>
                <a:ea typeface="Calibri" pitchFamily="34" charset="-122"/>
                <a:cs typeface="Calibri" pitchFamily="34" charset="-120"/>
              </a:rPr>
              <a:t>Gabapentin / pregabalin: neuropathy — and a real contributor to sedation when stacked with opioids.</a:t>
            </a:r>
            <a:endParaRPr lang="en-US" sz="1100" dirty="0"/>
          </a:p>
        </p:txBody>
      </p:sp>
      <p:sp>
        <p:nvSpPr>
          <p:cNvPr id="10" name="Shape 8"/>
          <p:cNvSpPr/>
          <p:nvPr/>
        </p:nvSpPr>
        <p:spPr>
          <a:xfrm>
            <a:off x="548640" y="4069080"/>
            <a:ext cx="11094415" cy="2011680"/>
          </a:xfrm>
          <a:prstGeom prst="roundRect">
            <a:avLst>
              <a:gd name="adj" fmla="val 3636"/>
            </a:avLst>
          </a:prstGeom>
          <a:solidFill>
            <a:srgbClr val="15181E"/>
          </a:solidFill>
          <a:ln/>
        </p:spPr>
        <p:txBody>
          <a:bodyPr/>
          <a:lstStyle/>
          <a:p>
            <a:endParaRPr lang="en-US"/>
          </a:p>
        </p:txBody>
      </p:sp>
      <p:sp>
        <p:nvSpPr>
          <p:cNvPr id="11" name="Text 9"/>
          <p:cNvSpPr txBox="1"/>
          <p:nvPr/>
        </p:nvSpPr>
        <p:spPr>
          <a:xfrm>
            <a:off x="868680" y="4206240"/>
            <a:ext cx="10454335" cy="36576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The four things patients never list as "medications"</a:t>
            </a:r>
            <a:endParaRPr lang="en-US" sz="1500" dirty="0"/>
          </a:p>
        </p:txBody>
      </p:sp>
      <p:sp>
        <p:nvSpPr>
          <p:cNvPr id="12" name="Text 10"/>
          <p:cNvSpPr txBox="1"/>
          <p:nvPr/>
        </p:nvSpPr>
        <p:spPr>
          <a:xfrm>
            <a:off x="868680" y="4681728"/>
            <a:ext cx="2407844" cy="292608"/>
          </a:xfrm>
          <a:prstGeom prst="rect">
            <a:avLst/>
          </a:prstGeom>
          <a:noFill/>
          <a:ln/>
        </p:spPr>
        <p:txBody>
          <a:bodyPr wrap="square" lIns="0" tIns="0" rIns="0" bIns="0" rtlCol="0" anchor="ctr"/>
          <a:lstStyle/>
          <a:p>
            <a:pPr marL="0" indent="0">
              <a:buNone/>
            </a:pPr>
            <a:r>
              <a:rPr lang="en-US" sz="1300" b="1" dirty="0">
                <a:solidFill>
                  <a:srgbClr val="FFD98A"/>
                </a:solidFill>
                <a:latin typeface="Calibri" pitchFamily="34" charset="0"/>
                <a:ea typeface="Calibri" pitchFamily="34" charset="-122"/>
                <a:cs typeface="Calibri" pitchFamily="34" charset="-120"/>
              </a:rPr>
              <a:t>Injections</a:t>
            </a:r>
            <a:endParaRPr lang="en-US" sz="1300" dirty="0"/>
          </a:p>
        </p:txBody>
      </p:sp>
      <p:sp>
        <p:nvSpPr>
          <p:cNvPr id="13" name="Text 11"/>
          <p:cNvSpPr txBox="1"/>
          <p:nvPr/>
        </p:nvSpPr>
        <p:spPr>
          <a:xfrm>
            <a:off x="868680" y="4992624"/>
            <a:ext cx="2407844" cy="960120"/>
          </a:xfrm>
          <a:prstGeom prst="rect">
            <a:avLst/>
          </a:prstGeom>
          <a:noFill/>
          <a:ln/>
        </p:spPr>
        <p:txBody>
          <a:bodyPr wrap="square" lIns="0" tIns="0" rIns="0" bIns="0" rtlCol="0" anchor="t"/>
          <a:lstStyle/>
          <a:p>
            <a:pPr marL="0" indent="0">
              <a:buNone/>
            </a:pPr>
            <a:r>
              <a:rPr lang="en-US" sz="1100" dirty="0">
                <a:solidFill>
                  <a:srgbClr val="C7CDD6"/>
                </a:solidFill>
                <a:latin typeface="Calibri" pitchFamily="34" charset="0"/>
                <a:ea typeface="Calibri" pitchFamily="34" charset="-122"/>
                <a:cs typeface="Calibri" pitchFamily="34" charset="-120"/>
              </a:rPr>
              <a:t>insulin, enoxaparin, GLP-1 agonists, biologics</a:t>
            </a:r>
            <a:endParaRPr lang="en-US" sz="1100" dirty="0"/>
          </a:p>
        </p:txBody>
      </p:sp>
      <p:sp>
        <p:nvSpPr>
          <p:cNvPr id="14" name="Text 12"/>
          <p:cNvSpPr txBox="1"/>
          <p:nvPr/>
        </p:nvSpPr>
        <p:spPr>
          <a:xfrm>
            <a:off x="3486836" y="4681728"/>
            <a:ext cx="2407844" cy="292608"/>
          </a:xfrm>
          <a:prstGeom prst="rect">
            <a:avLst/>
          </a:prstGeom>
          <a:noFill/>
          <a:ln/>
        </p:spPr>
        <p:txBody>
          <a:bodyPr wrap="square" lIns="0" tIns="0" rIns="0" bIns="0" rtlCol="0" anchor="ctr"/>
          <a:lstStyle/>
          <a:p>
            <a:pPr marL="0" indent="0">
              <a:buNone/>
            </a:pPr>
            <a:r>
              <a:rPr lang="en-US" sz="1300" b="1" dirty="0">
                <a:solidFill>
                  <a:srgbClr val="FFD98A"/>
                </a:solidFill>
                <a:latin typeface="Calibri" pitchFamily="34" charset="0"/>
                <a:ea typeface="Calibri" pitchFamily="34" charset="-122"/>
                <a:cs typeface="Calibri" pitchFamily="34" charset="-120"/>
              </a:rPr>
              <a:t>Patches and drops</a:t>
            </a:r>
            <a:endParaRPr lang="en-US" sz="1300" dirty="0"/>
          </a:p>
        </p:txBody>
      </p:sp>
      <p:sp>
        <p:nvSpPr>
          <p:cNvPr id="15" name="Text 13"/>
          <p:cNvSpPr txBox="1"/>
          <p:nvPr/>
        </p:nvSpPr>
        <p:spPr>
          <a:xfrm>
            <a:off x="3486836" y="4992624"/>
            <a:ext cx="2407844" cy="960120"/>
          </a:xfrm>
          <a:prstGeom prst="rect">
            <a:avLst/>
          </a:prstGeom>
          <a:noFill/>
          <a:ln/>
        </p:spPr>
        <p:txBody>
          <a:bodyPr wrap="square" lIns="0" tIns="0" rIns="0" bIns="0" rtlCol="0" anchor="t"/>
          <a:lstStyle/>
          <a:p>
            <a:pPr marL="0" indent="0">
              <a:buNone/>
            </a:pPr>
            <a:r>
              <a:rPr lang="en-US" sz="1100" dirty="0">
                <a:solidFill>
                  <a:srgbClr val="C7CDD6"/>
                </a:solidFill>
                <a:latin typeface="Calibri" pitchFamily="34" charset="0"/>
                <a:ea typeface="Calibri" pitchFamily="34" charset="-122"/>
                <a:cs typeface="Calibri" pitchFamily="34" charset="-120"/>
              </a:rPr>
              <a:t>fentanyl, nitroglycerin, clonidine, timolol eye drops</a:t>
            </a:r>
            <a:endParaRPr lang="en-US" sz="1100" dirty="0"/>
          </a:p>
        </p:txBody>
      </p:sp>
      <p:sp>
        <p:nvSpPr>
          <p:cNvPr id="16" name="Text 14"/>
          <p:cNvSpPr txBox="1"/>
          <p:nvPr/>
        </p:nvSpPr>
        <p:spPr>
          <a:xfrm>
            <a:off x="6104992" y="4681728"/>
            <a:ext cx="2407844" cy="292608"/>
          </a:xfrm>
          <a:prstGeom prst="rect">
            <a:avLst/>
          </a:prstGeom>
          <a:noFill/>
          <a:ln/>
        </p:spPr>
        <p:txBody>
          <a:bodyPr wrap="square" lIns="0" tIns="0" rIns="0" bIns="0" rtlCol="0" anchor="ctr"/>
          <a:lstStyle/>
          <a:p>
            <a:pPr marL="0" indent="0">
              <a:buNone/>
            </a:pPr>
            <a:r>
              <a:rPr lang="en-US" sz="1300" b="1" dirty="0">
                <a:solidFill>
                  <a:srgbClr val="FFD98A"/>
                </a:solidFill>
                <a:latin typeface="Calibri" pitchFamily="34" charset="0"/>
                <a:ea typeface="Calibri" pitchFamily="34" charset="-122"/>
                <a:cs typeface="Calibri" pitchFamily="34" charset="-120"/>
              </a:rPr>
              <a:t>Over-the-counter</a:t>
            </a:r>
            <a:endParaRPr lang="en-US" sz="1300" dirty="0"/>
          </a:p>
        </p:txBody>
      </p:sp>
      <p:sp>
        <p:nvSpPr>
          <p:cNvPr id="17" name="Text 15"/>
          <p:cNvSpPr txBox="1"/>
          <p:nvPr/>
        </p:nvSpPr>
        <p:spPr>
          <a:xfrm>
            <a:off x="6104992" y="4992624"/>
            <a:ext cx="2407844" cy="960120"/>
          </a:xfrm>
          <a:prstGeom prst="rect">
            <a:avLst/>
          </a:prstGeom>
          <a:noFill/>
          <a:ln/>
        </p:spPr>
        <p:txBody>
          <a:bodyPr wrap="square" lIns="0" tIns="0" rIns="0" bIns="0" rtlCol="0" anchor="t"/>
          <a:lstStyle/>
          <a:p>
            <a:pPr marL="0" indent="0">
              <a:buNone/>
            </a:pPr>
            <a:r>
              <a:rPr lang="en-US" sz="1100" dirty="0">
                <a:solidFill>
                  <a:srgbClr val="C7CDD6"/>
                </a:solidFill>
                <a:latin typeface="Calibri" pitchFamily="34" charset="0"/>
                <a:ea typeface="Calibri" pitchFamily="34" charset="-122"/>
                <a:cs typeface="Calibri" pitchFamily="34" charset="-120"/>
              </a:rPr>
              <a:t>NSAIDs, acetaminophen combinations, antihistamines</a:t>
            </a:r>
            <a:endParaRPr lang="en-US" sz="1100" dirty="0"/>
          </a:p>
        </p:txBody>
      </p:sp>
      <p:sp>
        <p:nvSpPr>
          <p:cNvPr id="18" name="Text 16"/>
          <p:cNvSpPr txBox="1"/>
          <p:nvPr/>
        </p:nvSpPr>
        <p:spPr>
          <a:xfrm>
            <a:off x="8723147" y="4681728"/>
            <a:ext cx="2407844" cy="292608"/>
          </a:xfrm>
          <a:prstGeom prst="rect">
            <a:avLst/>
          </a:prstGeom>
          <a:noFill/>
          <a:ln/>
        </p:spPr>
        <p:txBody>
          <a:bodyPr wrap="square" lIns="0" tIns="0" rIns="0" bIns="0" rtlCol="0" anchor="ctr"/>
          <a:lstStyle/>
          <a:p>
            <a:pPr marL="0" indent="0">
              <a:buNone/>
            </a:pPr>
            <a:r>
              <a:rPr lang="en-US" sz="1300" b="1" dirty="0">
                <a:solidFill>
                  <a:srgbClr val="FFD98A"/>
                </a:solidFill>
                <a:latin typeface="Calibri" pitchFamily="34" charset="0"/>
                <a:ea typeface="Calibri" pitchFamily="34" charset="-122"/>
                <a:cs typeface="Calibri" pitchFamily="34" charset="-120"/>
              </a:rPr>
              <a:t>Supplements and other</a:t>
            </a:r>
            <a:endParaRPr lang="en-US" sz="1300" dirty="0"/>
          </a:p>
        </p:txBody>
      </p:sp>
      <p:sp>
        <p:nvSpPr>
          <p:cNvPr id="19" name="Text 17"/>
          <p:cNvSpPr txBox="1"/>
          <p:nvPr/>
        </p:nvSpPr>
        <p:spPr>
          <a:xfrm>
            <a:off x="8723147" y="4992624"/>
            <a:ext cx="2407844" cy="960120"/>
          </a:xfrm>
          <a:prstGeom prst="rect">
            <a:avLst/>
          </a:prstGeom>
          <a:noFill/>
          <a:ln/>
        </p:spPr>
        <p:txBody>
          <a:bodyPr wrap="square" lIns="0" tIns="0" rIns="0" bIns="0" rtlCol="0" anchor="t"/>
          <a:lstStyle/>
          <a:p>
            <a:pPr marL="0" indent="0">
              <a:buNone/>
            </a:pPr>
            <a:r>
              <a:rPr lang="en-US" sz="1100" dirty="0">
                <a:solidFill>
                  <a:srgbClr val="C7CDD6"/>
                </a:solidFill>
                <a:latin typeface="Calibri" pitchFamily="34" charset="0"/>
                <a:ea typeface="Calibri" pitchFamily="34" charset="-122"/>
                <a:cs typeface="Calibri" pitchFamily="34" charset="-120"/>
              </a:rPr>
              <a:t>herbals, kratom, cannabis, someone else’s pills</a:t>
            </a:r>
            <a:endParaRPr lang="en-US" sz="11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Respiratory, steroids and immunosuppression</a:t>
            </a:r>
            <a:endParaRPr lang="en-US" sz="2900" dirty="0"/>
          </a:p>
        </p:txBody>
      </p:sp>
      <p:sp>
        <p:nvSpPr>
          <p:cNvPr id="4" name="Shape 2"/>
          <p:cNvSpPr/>
          <p:nvPr/>
        </p:nvSpPr>
        <p:spPr>
          <a:xfrm>
            <a:off x="548640" y="1325880"/>
            <a:ext cx="3545738" cy="3611880"/>
          </a:xfrm>
          <a:prstGeom prst="roundRect">
            <a:avLst>
              <a:gd name="adj" fmla="val 2063"/>
            </a:avLst>
          </a:prstGeom>
          <a:solidFill>
            <a:srgbClr val="F4F1F1"/>
          </a:solidFill>
          <a:ln/>
        </p:spPr>
        <p:txBody>
          <a:bodyPr/>
          <a:lstStyle/>
          <a:p>
            <a:endParaRPr lang="en-US"/>
          </a:p>
        </p:txBody>
      </p:sp>
      <p:sp>
        <p:nvSpPr>
          <p:cNvPr id="5" name="Shape 3"/>
          <p:cNvSpPr/>
          <p:nvPr/>
        </p:nvSpPr>
        <p:spPr>
          <a:xfrm>
            <a:off x="548640" y="1325880"/>
            <a:ext cx="3545738" cy="566928"/>
          </a:xfrm>
          <a:prstGeom prst="roundRect">
            <a:avLst>
              <a:gd name="adj" fmla="val 12903"/>
            </a:avLst>
          </a:prstGeom>
          <a:solidFill>
            <a:srgbClr val="19626F"/>
          </a:solidFill>
          <a:ln/>
        </p:spPr>
        <p:txBody>
          <a:bodyPr/>
          <a:lstStyle/>
          <a:p>
            <a:endParaRPr lang="en-US"/>
          </a:p>
        </p:txBody>
      </p:sp>
      <p:sp>
        <p:nvSpPr>
          <p:cNvPr id="6" name="Text 4"/>
          <p:cNvSpPr txBox="1"/>
          <p:nvPr/>
        </p:nvSpPr>
        <p:spPr>
          <a:xfrm>
            <a:off x="749808" y="1325880"/>
            <a:ext cx="3143402" cy="566928"/>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Respiratory</a:t>
            </a:r>
            <a:endParaRPr lang="en-US" sz="1600" dirty="0"/>
          </a:p>
        </p:txBody>
      </p:sp>
      <p:sp>
        <p:nvSpPr>
          <p:cNvPr id="7" name="Text 5"/>
          <p:cNvSpPr txBox="1"/>
          <p:nvPr/>
        </p:nvSpPr>
        <p:spPr>
          <a:xfrm>
            <a:off x="749808" y="2029968"/>
            <a:ext cx="3143402" cy="2788920"/>
          </a:xfrm>
          <a:prstGeom prst="rect">
            <a:avLst/>
          </a:prstGeom>
          <a:noFill/>
          <a:ln/>
        </p:spPr>
        <p:txBody>
          <a:bodyPr wrap="square" lIns="0" tIns="0" rIns="0" bIns="0" rtlCol="0" anchor="t"/>
          <a:lstStyle/>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Rescue inhaler (albuterol) plus a controller (fluticasone, budesonide-formoterol) tells you asthma or COPD severity — ask how many rescue inhalers they went through this week.</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Tiotropium, umeclidinium: long-acting anticholinergics, usually COPD.</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Home oxygen and a nightly BiPAP means advanced disease and a baseline saturation that may be in the high 80s.</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Theophylline is uncommon now — narrow window, causes tachyarrhythmia, seizure and vomiting in toxicity.</a:t>
            </a:r>
            <a:endParaRPr lang="en-US" sz="1160" dirty="0"/>
          </a:p>
        </p:txBody>
      </p:sp>
      <p:sp>
        <p:nvSpPr>
          <p:cNvPr id="8" name="Shape 6"/>
          <p:cNvSpPr/>
          <p:nvPr/>
        </p:nvSpPr>
        <p:spPr>
          <a:xfrm>
            <a:off x="4322978" y="1325880"/>
            <a:ext cx="3545738" cy="3611880"/>
          </a:xfrm>
          <a:prstGeom prst="roundRect">
            <a:avLst>
              <a:gd name="adj" fmla="val 2063"/>
            </a:avLst>
          </a:prstGeom>
          <a:solidFill>
            <a:srgbClr val="F4F1F1"/>
          </a:solidFill>
          <a:ln/>
        </p:spPr>
        <p:txBody>
          <a:bodyPr/>
          <a:lstStyle/>
          <a:p>
            <a:endParaRPr lang="en-US"/>
          </a:p>
        </p:txBody>
      </p:sp>
      <p:sp>
        <p:nvSpPr>
          <p:cNvPr id="9" name="Shape 7"/>
          <p:cNvSpPr/>
          <p:nvPr/>
        </p:nvSpPr>
        <p:spPr>
          <a:xfrm>
            <a:off x="4322978" y="1325880"/>
            <a:ext cx="3545738" cy="566928"/>
          </a:xfrm>
          <a:prstGeom prst="roundRect">
            <a:avLst>
              <a:gd name="adj" fmla="val 12903"/>
            </a:avLst>
          </a:prstGeom>
          <a:solidFill>
            <a:srgbClr val="B87317"/>
          </a:solidFill>
          <a:ln/>
        </p:spPr>
        <p:txBody>
          <a:bodyPr/>
          <a:lstStyle/>
          <a:p>
            <a:endParaRPr lang="en-US"/>
          </a:p>
        </p:txBody>
      </p:sp>
      <p:sp>
        <p:nvSpPr>
          <p:cNvPr id="10" name="Text 8"/>
          <p:cNvSpPr txBox="1"/>
          <p:nvPr/>
        </p:nvSpPr>
        <p:spPr>
          <a:xfrm>
            <a:off x="4524146" y="1325880"/>
            <a:ext cx="3143402" cy="566928"/>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Chronic steroids</a:t>
            </a:r>
            <a:endParaRPr lang="en-US" sz="1600" dirty="0"/>
          </a:p>
        </p:txBody>
      </p:sp>
      <p:sp>
        <p:nvSpPr>
          <p:cNvPr id="11" name="Text 9"/>
          <p:cNvSpPr txBox="1"/>
          <p:nvPr/>
        </p:nvSpPr>
        <p:spPr>
          <a:xfrm>
            <a:off x="4524146" y="2029968"/>
            <a:ext cx="3143402" cy="2788920"/>
          </a:xfrm>
          <a:prstGeom prst="rect">
            <a:avLst/>
          </a:prstGeom>
          <a:noFill/>
          <a:ln/>
        </p:spPr>
        <p:txBody>
          <a:bodyPr wrap="square" lIns="0" tIns="0" rIns="0" bIns="0" rtlCol="0" anchor="t"/>
          <a:lstStyle/>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Prednisone, hydrocortisone, dexamethasone taken long term suppress the adrenal axis.</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Under the stress of infection, trauma or surgery these patients cannot mount a cortisol response → adrenal crisis: hypotension refractory to fluids and pressors, hypoglycemia, vomiting, abdominal pain.</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Suspect it in the steroid-dependent patient with shock that will not respond. The treatment is hydrocortisone — flag it to the ED early.</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Also expect thin fragile skin, GI bleeding risk and impaired healing.</a:t>
            </a:r>
            <a:endParaRPr lang="en-US" sz="1160" dirty="0"/>
          </a:p>
        </p:txBody>
      </p:sp>
      <p:sp>
        <p:nvSpPr>
          <p:cNvPr id="12" name="Shape 10"/>
          <p:cNvSpPr/>
          <p:nvPr/>
        </p:nvSpPr>
        <p:spPr>
          <a:xfrm>
            <a:off x="8097317" y="1325880"/>
            <a:ext cx="3545738" cy="3611880"/>
          </a:xfrm>
          <a:prstGeom prst="roundRect">
            <a:avLst>
              <a:gd name="adj" fmla="val 2063"/>
            </a:avLst>
          </a:prstGeom>
          <a:solidFill>
            <a:srgbClr val="F4F1F1"/>
          </a:solidFill>
          <a:ln/>
        </p:spPr>
        <p:txBody>
          <a:bodyPr/>
          <a:lstStyle/>
          <a:p>
            <a:endParaRPr lang="en-US"/>
          </a:p>
        </p:txBody>
      </p:sp>
      <p:sp>
        <p:nvSpPr>
          <p:cNvPr id="13" name="Shape 11"/>
          <p:cNvSpPr/>
          <p:nvPr/>
        </p:nvSpPr>
        <p:spPr>
          <a:xfrm>
            <a:off x="8097317" y="1325880"/>
            <a:ext cx="3545738" cy="566928"/>
          </a:xfrm>
          <a:prstGeom prst="roundRect">
            <a:avLst>
              <a:gd name="adj" fmla="val 12903"/>
            </a:avLst>
          </a:prstGeom>
          <a:solidFill>
            <a:srgbClr val="2F3C7E"/>
          </a:solidFill>
          <a:ln/>
        </p:spPr>
        <p:txBody>
          <a:bodyPr/>
          <a:lstStyle/>
          <a:p>
            <a:endParaRPr lang="en-US"/>
          </a:p>
        </p:txBody>
      </p:sp>
      <p:sp>
        <p:nvSpPr>
          <p:cNvPr id="14" name="Text 12"/>
          <p:cNvSpPr txBox="1"/>
          <p:nvPr/>
        </p:nvSpPr>
        <p:spPr>
          <a:xfrm>
            <a:off x="8298485" y="1325880"/>
            <a:ext cx="3143402" cy="566928"/>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Immunosuppression</a:t>
            </a:r>
            <a:endParaRPr lang="en-US" sz="1600" dirty="0"/>
          </a:p>
        </p:txBody>
      </p:sp>
      <p:sp>
        <p:nvSpPr>
          <p:cNvPr id="15" name="Text 13"/>
          <p:cNvSpPr txBox="1"/>
          <p:nvPr/>
        </p:nvSpPr>
        <p:spPr>
          <a:xfrm>
            <a:off x="8298485" y="2029968"/>
            <a:ext cx="3143402" cy="2788920"/>
          </a:xfrm>
          <a:prstGeom prst="rect">
            <a:avLst/>
          </a:prstGeom>
          <a:noFill/>
          <a:ln/>
        </p:spPr>
        <p:txBody>
          <a:bodyPr wrap="square" lIns="0" tIns="0" rIns="0" bIns="0" rtlCol="0" anchor="t"/>
          <a:lstStyle/>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Methotrexate, azathioprine, tacrolimus, mycophenolate, biologics ending in "-mab", and any active chemotherapy.</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These patients do not mount normal responses. Fever may be blunted or absent; peritonitis may present without guarding.</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Fever in a chemotherapy patient is neutropenic sepsis until proven otherwise — a true time-critical emergency deserving an early ED notification.</a:t>
            </a:r>
            <a:endParaRPr lang="en-US" sz="1160" dirty="0"/>
          </a:p>
          <a:p>
            <a:pPr marL="203200" indent="-203200">
              <a:lnSpc>
                <a:spcPct val="103000"/>
              </a:lnSpc>
              <a:spcAft>
                <a:spcPts val="300"/>
              </a:spcAft>
              <a:buSzPct val="100000"/>
              <a:buChar char="▪"/>
            </a:pPr>
            <a:r>
              <a:rPr lang="en-US" sz="1160" dirty="0">
                <a:solidFill>
                  <a:srgbClr val="3C424C"/>
                </a:solidFill>
                <a:latin typeface="Calibri" pitchFamily="34" charset="0"/>
                <a:ea typeface="Calibri" pitchFamily="34" charset="-122"/>
                <a:cs typeface="Calibri" pitchFamily="34" charset="-120"/>
              </a:rPr>
              <a:t>Ask about a transplant, a port, or a recent chemotherapy date.</a:t>
            </a:r>
            <a:endParaRPr lang="en-US" sz="1160" dirty="0"/>
          </a:p>
        </p:txBody>
      </p:sp>
      <p:sp>
        <p:nvSpPr>
          <p:cNvPr id="16" name="Text 14"/>
          <p:cNvSpPr txBox="1"/>
          <p:nvPr/>
        </p:nvSpPr>
        <p:spPr>
          <a:xfrm>
            <a:off x="548640" y="5166360"/>
            <a:ext cx="11094415" cy="457200"/>
          </a:xfrm>
          <a:prstGeom prst="rect">
            <a:avLst/>
          </a:prstGeom>
          <a:noFill/>
          <a:ln/>
        </p:spPr>
        <p:txBody>
          <a:bodyPr wrap="square" lIns="0" tIns="0" rIns="0" bIns="0" rtlCol="0" anchor="ctr"/>
          <a:lstStyle/>
          <a:p>
            <a:pPr marL="0" indent="0">
              <a:buNone/>
            </a:pPr>
            <a:r>
              <a:rPr lang="en-US" sz="1400" b="1" i="1" dirty="0">
                <a:solidFill>
                  <a:srgbClr val="990011"/>
                </a:solidFill>
                <a:latin typeface="Calibri" pitchFamily="34" charset="0"/>
                <a:ea typeface="Calibri" pitchFamily="34" charset="-122"/>
                <a:cs typeface="Calibri" pitchFamily="34" charset="-120"/>
              </a:rPr>
              <a:t>Adrenal crisis and neutropenic fever are both invisible on the monitor and both visible on the medication list.</a:t>
            </a: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HOME MEDS</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Over the counter, and everything else in the cabinet</a:t>
            </a:r>
            <a:endParaRPr lang="en-US" sz="29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548640" y="1298448"/>
          <a:ext cx="11094415" cy="4173220"/>
        </p:xfrm>
        <a:graphic>
          <a:graphicData uri="http://schemas.openxmlformats.org/drawingml/2006/table">
            <a:tbl>
              <a:tblPr/>
              <a:tblGrid>
                <a:gridCol w="3108960">
                  <a:extLst>
                    <a:ext uri="{9D8B030D-6E8A-4147-A177-3AD203B41FA5}">
                      <a16:colId xmlns:a16="http://schemas.microsoft.com/office/drawing/2014/main" val="20000"/>
                    </a:ext>
                  </a:extLst>
                </a:gridCol>
                <a:gridCol w="7985455">
                  <a:extLst>
                    <a:ext uri="{9D8B030D-6E8A-4147-A177-3AD203B41FA5}">
                      <a16:colId xmlns:a16="http://schemas.microsoft.com/office/drawing/2014/main" val="20001"/>
                    </a:ext>
                  </a:extLst>
                </a:gridCol>
              </a:tblGrid>
              <a:tr h="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What you’ll find</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Why it matters in the field</a:t>
                      </a:r>
                      <a:endParaRPr lang="en-US" sz="1250" dirty="0">
                        <a:latin typeface="Calibri" charset="0"/>
                        <a:ea typeface="Calibri" charset="0"/>
                        <a:cs typeface="Calibri" charset="0"/>
                      </a:endParaRPr>
                    </a:p>
                  </a:txBody>
                  <a:tcPr marL="101600" marR="101600" marT="88900" marB="88900" anchor="ctr">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990011"/>
                    </a:solidFill>
                  </a:tcPr>
                </a:tc>
                <a:extLst>
                  <a:ext uri="{0D108BD9-81ED-4DB2-BD59-A6C34878D82A}">
                    <a16:rowId xmlns:a16="http://schemas.microsoft.com/office/drawing/2014/main" val="10000"/>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Acetaminophen — alone and hidden in combinations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Hidden in Percocet, Norco, Vicodin, NyQuil, Excedrin and dozens of cold preparations. Overdose has a silent early phase — a patient can feel completely well for 24 hours and still be developing fatal hepatic failure. Ask about total daily dose in any ingestion, and add up the combination products.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1"/>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NSAIDs — ibuprofen, naproxen, meloxicam, diclofenac</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GI bleeding, acute kidney injury (especially with an ACE inhibitor and a diuretic — the "triple whammy"), fluid retention worsening heart failure, and additive bleeding risk with anticoagulants. Consider before you reach for ketorolac.</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Antihistamines — diphenhydramine, hydroxyzine, doxylamine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Anticholinergic burden: confusion, urinary retention, falls and heat intolerance, particularly in older adults. Large ingestions cause the anticholinergic toxidrome and can widen the QRS.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3"/>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PDE5 inhibitors — sildenafil, tadalafil</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The nitroglycerin veto. Prescribed for erectile dysfunction, benign prostatic hyperplasia and pulmonary hypertension — so do not assume based on the patient in front of you. Ask privately.</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Decongestants and stimulants — pseudoephedrine, ADHD medications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Hypertension, tachyarrhythmia, agitation, and a contributor to hypertensive emergency and chest pain in young patients.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5"/>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Supplements, herbals and kratom</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St. John’s wort is serotonergic and induces drug metabolism. Fish oil, ginkgo and garlic add bleeding risk. Kratom has opioid activity and causes seizures and withdrawal. Ask specifically — patients rarely volunteer these.</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buNone/>
                      </a:pPr>
                      <a:r>
                        <a:rPr lang="en-US" sz="1120" b="1" dirty="0">
                          <a:solidFill>
                            <a:srgbClr val="15181E"/>
                          </a:solidFill>
                          <a:latin typeface="Calibri" pitchFamily="34" charset="0"/>
                          <a:ea typeface="Calibri" pitchFamily="34" charset="-122"/>
                          <a:cs typeface="Calibri" pitchFamily="34" charset="-120"/>
                        </a:rPr>
                        <a:t>Cannabis products</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tc>
                  <a:txBody>
                    <a:bodyPr/>
                    <a:lstStyle/>
                    <a:p>
                      <a:pPr marL="0" indent="0">
                        <a:buNone/>
                      </a:pPr>
                      <a:r>
                        <a:rPr lang="en-US" sz="1120" dirty="0">
                          <a:solidFill>
                            <a:srgbClr val="3C424C"/>
                          </a:solidFill>
                          <a:latin typeface="Calibri" pitchFamily="34" charset="0"/>
                          <a:ea typeface="Calibri" pitchFamily="34" charset="-122"/>
                          <a:cs typeface="Calibri" pitchFamily="34" charset="-120"/>
                        </a:rPr>
                        <a:t>Cannabinoid hyperemesis in the patient with cyclical vomiting relieved by hot showers. Edible overdoses in children and in older first-time users. Tachycardia and anxiety are common.</a:t>
                      </a:r>
                      <a:endParaRPr lang="en-US" sz="1120" dirty="0">
                        <a:latin typeface="Calibri" charset="0"/>
                        <a:ea typeface="Calibri" charset="0"/>
                        <a:cs typeface="Calibri" charset="0"/>
                      </a:endParaRPr>
                    </a:p>
                  </a:txBody>
                  <a:tcPr marL="101600" marR="101600" marT="88900" marB="88900">
                    <a:lnL w="6350" cap="flat" cmpd="sng" algn="ctr">
                      <a:solidFill>
                        <a:srgbClr val="DDD8D8"/>
                      </a:solidFill>
                      <a:prstDash val="solid"/>
                      <a:round/>
                      <a:headEnd type="none" w="med" len="med"/>
                      <a:tailEnd type="none" w="med" len="med"/>
                    </a:lnL>
                    <a:lnR w="6350" cap="flat" cmpd="sng" algn="ctr">
                      <a:solidFill>
                        <a:srgbClr val="DDD8D8"/>
                      </a:solidFill>
                      <a:prstDash val="solid"/>
                      <a:round/>
                      <a:headEnd type="none" w="med" len="med"/>
                      <a:tailEnd type="none" w="med" len="med"/>
                    </a:lnR>
                    <a:lnT w="6350" cap="flat" cmpd="sng" algn="ctr">
                      <a:solidFill>
                        <a:srgbClr val="DDD8D8"/>
                      </a:solidFill>
                      <a:prstDash val="solid"/>
                      <a:round/>
                      <a:headEnd type="none" w="med" len="med"/>
                      <a:tailEnd type="none" w="med" len="med"/>
                    </a:lnT>
                    <a:lnB w="6350" cap="flat" cmpd="sng" algn="ctr">
                      <a:solidFill>
                        <a:srgbClr val="DDD8D8"/>
                      </a:solidFill>
                      <a:prstDash val="solid"/>
                      <a:round/>
                      <a:headEnd type="none" w="med" len="med"/>
                      <a:tailEnd type="none" w="med" len="med"/>
                    </a:lnB>
                    <a:solidFill>
                      <a:srgbClr val="F4F1F1"/>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THE OLDER ADULT</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Polypharmacy: when the medication is the emergency</a:t>
            </a:r>
            <a:endParaRPr lang="en-US" sz="2900" dirty="0"/>
          </a:p>
        </p:txBody>
      </p:sp>
      <p:sp>
        <p:nvSpPr>
          <p:cNvPr id="4" name="Shape 2"/>
          <p:cNvSpPr/>
          <p:nvPr/>
        </p:nvSpPr>
        <p:spPr>
          <a:xfrm>
            <a:off x="548640" y="1325880"/>
            <a:ext cx="5364328" cy="2286000"/>
          </a:xfrm>
          <a:prstGeom prst="roundRect">
            <a:avLst>
              <a:gd name="adj" fmla="val 3200"/>
            </a:avLst>
          </a:prstGeom>
          <a:solidFill>
            <a:srgbClr val="F4F1F1"/>
          </a:solidFill>
          <a:ln/>
        </p:spPr>
        <p:txBody>
          <a:bodyPr/>
          <a:lstStyle/>
          <a:p>
            <a:endParaRPr lang="en-US"/>
          </a:p>
        </p:txBody>
      </p:sp>
      <p:sp>
        <p:nvSpPr>
          <p:cNvPr id="5" name="Text 3"/>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Why older adults are different</a:t>
            </a:r>
            <a:endParaRPr lang="en-US" sz="1400" dirty="0"/>
          </a:p>
        </p:txBody>
      </p:sp>
      <p:sp>
        <p:nvSpPr>
          <p:cNvPr id="6" name="Text 4"/>
          <p:cNvSpPr txBox="1"/>
          <p:nvPr/>
        </p:nvSpPr>
        <p:spPr>
          <a:xfrm>
            <a:off x="768096" y="1828800"/>
            <a:ext cx="4925416" cy="16367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Reduced renal and hepatic clearance: the same dose produces a higher, longer-lasting level.</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Less body water, more fat: lipophilic drugs like diazepam accumulate.</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Fewer receptors and blunted baroreflexes: more orthostatic hypotension, more falls.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More drugs equals more interactions — the risk rises steeply beyond about five medications.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Multiple prescribers and multiple pharmacies mean nobody has seen the whole list. You may be the first person to lay all the bottles on the table.</a:t>
            </a:r>
            <a:endParaRPr lang="en-US" sz="1150" dirty="0"/>
          </a:p>
        </p:txBody>
      </p:sp>
      <p:sp>
        <p:nvSpPr>
          <p:cNvPr id="7" name="Shape 5"/>
          <p:cNvSpPr/>
          <p:nvPr/>
        </p:nvSpPr>
        <p:spPr>
          <a:xfrm>
            <a:off x="6278728" y="1325880"/>
            <a:ext cx="5364328" cy="2286000"/>
          </a:xfrm>
          <a:prstGeom prst="roundRect">
            <a:avLst>
              <a:gd name="adj" fmla="val 3200"/>
            </a:avLst>
          </a:prstGeom>
          <a:solidFill>
            <a:srgbClr val="EDEFF5"/>
          </a:solidFill>
          <a:ln/>
        </p:spPr>
        <p:txBody>
          <a:bodyPr/>
          <a:lstStyle/>
          <a:p>
            <a:endParaRPr lang="en-US"/>
          </a:p>
        </p:txBody>
      </p:sp>
      <p:sp>
        <p:nvSpPr>
          <p:cNvPr id="8" name="Text 6"/>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The high-risk combinations to spot</a:t>
            </a:r>
            <a:endParaRPr lang="en-US" sz="1400" dirty="0"/>
          </a:p>
        </p:txBody>
      </p:sp>
      <p:sp>
        <p:nvSpPr>
          <p:cNvPr id="9" name="Text 7"/>
          <p:cNvSpPr txBox="1"/>
          <p:nvPr/>
        </p:nvSpPr>
        <p:spPr>
          <a:xfrm>
            <a:off x="6498184" y="1828800"/>
            <a:ext cx="4925416" cy="16367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Opioid + benzodiazepine + gabapentin: stacked respiratory depression.</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ACE inhibitor + diuretic + NSAID: the "triple whammy" for acute kidney injury.</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Anticholinergic burden — diphenhydramine, oxybutynin, amitriptyline, some antipsychotics — causing delirium and falls.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Multiple QT-prolonging drugs: methadone, citalopram, ondansetron, antipsychotics, some antibiotics.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Antihypertensives plus a new diuretic dose: syncope and falls.</a:t>
            </a:r>
            <a:endParaRPr lang="en-US" sz="1150" dirty="0"/>
          </a:p>
        </p:txBody>
      </p:sp>
      <p:sp>
        <p:nvSpPr>
          <p:cNvPr id="10" name="Shape 8"/>
          <p:cNvSpPr/>
          <p:nvPr/>
        </p:nvSpPr>
        <p:spPr>
          <a:xfrm>
            <a:off x="548640" y="3840480"/>
            <a:ext cx="11094415" cy="2103120"/>
          </a:xfrm>
          <a:prstGeom prst="roundRect">
            <a:avLst>
              <a:gd name="adj" fmla="val 3478"/>
            </a:avLst>
          </a:prstGeom>
          <a:solidFill>
            <a:srgbClr val="15181E"/>
          </a:solidFill>
          <a:ln/>
        </p:spPr>
        <p:txBody>
          <a:bodyPr/>
          <a:lstStyle/>
          <a:p>
            <a:endParaRPr lang="en-US"/>
          </a:p>
        </p:txBody>
      </p:sp>
      <p:sp>
        <p:nvSpPr>
          <p:cNvPr id="11" name="Text 9"/>
          <p:cNvSpPr txBox="1"/>
          <p:nvPr/>
        </p:nvSpPr>
        <p:spPr>
          <a:xfrm>
            <a:off x="868680" y="3977640"/>
            <a:ext cx="10454335" cy="320040"/>
          </a:xfrm>
          <a:prstGeom prst="rect">
            <a:avLst/>
          </a:prstGeom>
          <a:noFill/>
          <a:ln/>
        </p:spPr>
        <p:txBody>
          <a:bodyPr wrap="square" lIns="0" tIns="0" rIns="0" bIns="0" rtlCol="0" anchor="ctr"/>
          <a:lstStyle/>
          <a:p>
            <a:pPr marL="0" indent="0">
              <a:buNone/>
            </a:pPr>
            <a:r>
              <a:rPr lang="en-US" sz="1300" b="1" dirty="0">
                <a:solidFill>
                  <a:srgbClr val="9AA3B0"/>
                </a:solidFill>
                <a:latin typeface="Calibri" pitchFamily="34" charset="0"/>
                <a:ea typeface="Calibri" pitchFamily="34" charset="-122"/>
                <a:cs typeface="Calibri" pitchFamily="34" charset="-120"/>
              </a:rPr>
              <a:t>The reflex worth building</a:t>
            </a:r>
            <a:endParaRPr lang="en-US" sz="1300" dirty="0"/>
          </a:p>
        </p:txBody>
      </p:sp>
      <p:sp>
        <p:nvSpPr>
          <p:cNvPr id="12" name="Text 10"/>
          <p:cNvSpPr txBox="1"/>
          <p:nvPr/>
        </p:nvSpPr>
        <p:spPr>
          <a:xfrm>
            <a:off x="868680" y="4297680"/>
            <a:ext cx="10454335" cy="502920"/>
          </a:xfrm>
          <a:prstGeom prst="rect">
            <a:avLst/>
          </a:prstGeom>
          <a:noFill/>
          <a:ln/>
        </p:spPr>
        <p:txBody>
          <a:bodyPr wrap="square" lIns="0" tIns="0" rIns="0" bIns="0"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In an older adult, any new symptom is a medication effect until proven otherwise.</a:t>
            </a:r>
            <a:endParaRPr lang="en-US" sz="2100" dirty="0"/>
          </a:p>
        </p:txBody>
      </p:sp>
      <p:sp>
        <p:nvSpPr>
          <p:cNvPr id="13" name="Text 11"/>
          <p:cNvSpPr txBox="1"/>
          <p:nvPr/>
        </p:nvSpPr>
        <p:spPr>
          <a:xfrm>
            <a:off x="868680" y="4846320"/>
            <a:ext cx="10454335" cy="960120"/>
          </a:xfrm>
          <a:prstGeom prst="rect">
            <a:avLst/>
          </a:prstGeom>
          <a:noFill/>
          <a:ln/>
        </p:spPr>
        <p:txBody>
          <a:bodyPr wrap="square" lIns="0" tIns="0" rIns="0" bIns="0" rtlCol="0" anchor="t"/>
          <a:lstStyle/>
          <a:p>
            <a:pPr marL="0" indent="0">
              <a:lnSpc>
                <a:spcPct val="105000"/>
              </a:lnSpc>
              <a:buNone/>
            </a:pPr>
            <a:r>
              <a:rPr lang="en-US" sz="1300" dirty="0">
                <a:solidFill>
                  <a:srgbClr val="C7CDD6"/>
                </a:solidFill>
                <a:latin typeface="Calibri" pitchFamily="34" charset="0"/>
                <a:ea typeface="Calibri" pitchFamily="34" charset="-122"/>
                <a:cs typeface="Calibri" pitchFamily="34" charset="-120"/>
              </a:rPr>
              <a:t>New confusion, a new fall, new weakness, new incontinence, a new tremor. Ask what changed in the last two weeks — a new prescription, a dose increase, a stopped drug, a new pharmacy, or a well-meaning family member reorganizing the pillbox. Then bring the bag.</a:t>
            </a:r>
            <a:endParaRPr lang="en-US" sz="13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5181E"/>
        </a:solidFill>
        <a:effectLst/>
      </p:bgPr>
    </p:bg>
    <p:spTree>
      <p:nvGrpSpPr>
        <p:cNvPr id="1" name=""/>
        <p:cNvGrpSpPr/>
        <p:nvPr/>
      </p:nvGrpSpPr>
      <p:grpSpPr>
        <a:xfrm>
          <a:off x="0" y="0"/>
          <a:ext cx="0" cy="0"/>
          <a:chOff x="0" y="0"/>
          <a:chExt cx="0" cy="0"/>
        </a:xfrm>
      </p:grpSpPr>
      <p:sp>
        <p:nvSpPr>
          <p:cNvPr id="2" name="Text 0"/>
          <p:cNvSpPr txBox="1"/>
          <p:nvPr/>
        </p:nvSpPr>
        <p:spPr>
          <a:xfrm>
            <a:off x="548640" y="1417320"/>
            <a:ext cx="2377440" cy="2103120"/>
          </a:xfrm>
          <a:prstGeom prst="rect">
            <a:avLst/>
          </a:prstGeom>
          <a:noFill/>
          <a:ln/>
        </p:spPr>
        <p:txBody>
          <a:bodyPr wrap="square" lIns="0" tIns="0" rIns="0" bIns="0" rtlCol="0" anchor="ctr"/>
          <a:lstStyle/>
          <a:p>
            <a:pPr marL="0" indent="0">
              <a:buNone/>
            </a:pPr>
            <a:r>
              <a:rPr lang="en-US" sz="12000" b="1" dirty="0">
                <a:solidFill>
                  <a:srgbClr val="C23B4B"/>
                </a:solidFill>
                <a:latin typeface="Cambria" pitchFamily="34" charset="0"/>
                <a:ea typeface="Cambria" pitchFamily="34" charset="-122"/>
                <a:cs typeface="Cambria" pitchFamily="34" charset="-120"/>
              </a:rPr>
              <a:t>04</a:t>
            </a:r>
            <a:endParaRPr lang="en-US" sz="12000" dirty="0"/>
          </a:p>
        </p:txBody>
      </p:sp>
      <p:sp>
        <p:nvSpPr>
          <p:cNvPr id="3" name="Text 1"/>
          <p:cNvSpPr txBox="1"/>
          <p:nvPr/>
        </p:nvSpPr>
        <p:spPr>
          <a:xfrm>
            <a:off x="2880360" y="1600200"/>
            <a:ext cx="8686800" cy="118872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Putting It Together</a:t>
            </a:r>
            <a:endParaRPr lang="en-US" sz="4000" dirty="0"/>
          </a:p>
        </p:txBody>
      </p:sp>
      <p:sp>
        <p:nvSpPr>
          <p:cNvPr id="4" name="Text 2"/>
          <p:cNvSpPr txBox="1"/>
          <p:nvPr/>
        </p:nvSpPr>
        <p:spPr>
          <a:xfrm>
            <a:off x="2926080" y="2788920"/>
            <a:ext cx="8595360" cy="1005840"/>
          </a:xfrm>
          <a:prstGeom prst="rect">
            <a:avLst/>
          </a:prstGeom>
          <a:noFill/>
          <a:ln/>
        </p:spPr>
        <p:txBody>
          <a:bodyPr wrap="square" lIns="0" tIns="0" rIns="0" bIns="0" rtlCol="0" anchor="t"/>
          <a:lstStyle/>
          <a:p>
            <a:pPr marL="0" indent="0">
              <a:buNone/>
            </a:pPr>
            <a:r>
              <a:rPr lang="en-US" sz="1500" dirty="0">
                <a:solidFill>
                  <a:srgbClr val="B9BFC9"/>
                </a:solidFill>
                <a:latin typeface="Calibri" pitchFamily="34" charset="0"/>
                <a:ea typeface="Calibri" pitchFamily="34" charset="-122"/>
                <a:cs typeface="Calibri" pitchFamily="34" charset="-120"/>
              </a:rPr>
              <a:t>Ten pitfalls worth remembering, two more cases, and the five things to take back to the truck.</a:t>
            </a:r>
            <a:endParaRPr lang="en-US" sz="15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SUMMARY</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Ten field pharmacology pitfalls</a:t>
            </a:r>
            <a:endParaRPr lang="en-US" sz="2900" dirty="0"/>
          </a:p>
        </p:txBody>
      </p:sp>
      <p:sp>
        <p:nvSpPr>
          <p:cNvPr id="4" name="Shape 2"/>
          <p:cNvSpPr/>
          <p:nvPr/>
        </p:nvSpPr>
        <p:spPr>
          <a:xfrm>
            <a:off x="548640" y="1325880"/>
            <a:ext cx="5364328" cy="859536"/>
          </a:xfrm>
          <a:prstGeom prst="roundRect">
            <a:avLst>
              <a:gd name="adj" fmla="val 8511"/>
            </a:avLst>
          </a:prstGeom>
          <a:solidFill>
            <a:srgbClr val="F9F7F7"/>
          </a:solidFill>
          <a:ln/>
        </p:spPr>
        <p:txBody>
          <a:bodyPr/>
          <a:lstStyle/>
          <a:p>
            <a:endParaRPr lang="en-US"/>
          </a:p>
        </p:txBody>
      </p:sp>
      <p:sp>
        <p:nvSpPr>
          <p:cNvPr id="5" name="Shape 3"/>
          <p:cNvSpPr/>
          <p:nvPr/>
        </p:nvSpPr>
        <p:spPr>
          <a:xfrm>
            <a:off x="749808" y="1563624"/>
            <a:ext cx="384048" cy="384048"/>
          </a:xfrm>
          <a:prstGeom prst="ellipse">
            <a:avLst/>
          </a:prstGeom>
          <a:solidFill>
            <a:srgbClr val="990011"/>
          </a:solidFill>
          <a:ln/>
        </p:spPr>
        <p:txBody>
          <a:bodyPr/>
          <a:lstStyle/>
          <a:p>
            <a:endParaRPr lang="en-US"/>
          </a:p>
        </p:txBody>
      </p:sp>
      <p:sp>
        <p:nvSpPr>
          <p:cNvPr id="6" name="Text 4"/>
          <p:cNvSpPr txBox="1"/>
          <p:nvPr/>
        </p:nvSpPr>
        <p:spPr>
          <a:xfrm>
            <a:off x="749808" y="1563624"/>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7" name="Text 5"/>
          <p:cNvSpPr txBox="1"/>
          <p:nvPr/>
        </p:nvSpPr>
        <p:spPr>
          <a:xfrm>
            <a:off x="1298448" y="1417320"/>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Grabbing the wrong epinephrine concentration — say "milligrams per milliliter" out loud, every time</a:t>
            </a:r>
            <a:endParaRPr lang="en-US" sz="1200" dirty="0"/>
          </a:p>
        </p:txBody>
      </p:sp>
      <p:sp>
        <p:nvSpPr>
          <p:cNvPr id="8" name="Shape 6"/>
          <p:cNvSpPr/>
          <p:nvPr/>
        </p:nvSpPr>
        <p:spPr>
          <a:xfrm>
            <a:off x="548640" y="2304288"/>
            <a:ext cx="5364328" cy="859536"/>
          </a:xfrm>
          <a:prstGeom prst="roundRect">
            <a:avLst>
              <a:gd name="adj" fmla="val 8511"/>
            </a:avLst>
          </a:prstGeom>
          <a:solidFill>
            <a:srgbClr val="F4F1F1"/>
          </a:solidFill>
          <a:ln/>
        </p:spPr>
        <p:txBody>
          <a:bodyPr/>
          <a:lstStyle/>
          <a:p>
            <a:endParaRPr lang="en-US"/>
          </a:p>
        </p:txBody>
      </p:sp>
      <p:sp>
        <p:nvSpPr>
          <p:cNvPr id="9" name="Shape 7"/>
          <p:cNvSpPr/>
          <p:nvPr/>
        </p:nvSpPr>
        <p:spPr>
          <a:xfrm>
            <a:off x="749808" y="2542032"/>
            <a:ext cx="384048" cy="384048"/>
          </a:xfrm>
          <a:prstGeom prst="ellipse">
            <a:avLst/>
          </a:prstGeom>
          <a:solidFill>
            <a:srgbClr val="990011"/>
          </a:solidFill>
          <a:ln/>
        </p:spPr>
        <p:txBody>
          <a:bodyPr/>
          <a:lstStyle/>
          <a:p>
            <a:endParaRPr lang="en-US"/>
          </a:p>
        </p:txBody>
      </p:sp>
      <p:sp>
        <p:nvSpPr>
          <p:cNvPr id="10" name="Text 8"/>
          <p:cNvSpPr txBox="1"/>
          <p:nvPr/>
        </p:nvSpPr>
        <p:spPr>
          <a:xfrm>
            <a:off x="749808" y="2542032"/>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1298448" y="2395728"/>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Nitroglycerin in the patient on a PDE5 inhibitor, or in an inferior MI with right ventricular involvement</a:t>
            </a:r>
            <a:endParaRPr lang="en-US" sz="1200" dirty="0"/>
          </a:p>
        </p:txBody>
      </p:sp>
      <p:sp>
        <p:nvSpPr>
          <p:cNvPr id="12" name="Shape 10"/>
          <p:cNvSpPr/>
          <p:nvPr/>
        </p:nvSpPr>
        <p:spPr>
          <a:xfrm>
            <a:off x="548640" y="3282696"/>
            <a:ext cx="5364328" cy="859536"/>
          </a:xfrm>
          <a:prstGeom prst="roundRect">
            <a:avLst>
              <a:gd name="adj" fmla="val 8511"/>
            </a:avLst>
          </a:prstGeom>
          <a:solidFill>
            <a:srgbClr val="F9F7F7"/>
          </a:solidFill>
          <a:ln/>
        </p:spPr>
        <p:txBody>
          <a:bodyPr/>
          <a:lstStyle/>
          <a:p>
            <a:endParaRPr lang="en-US"/>
          </a:p>
        </p:txBody>
      </p:sp>
      <p:sp>
        <p:nvSpPr>
          <p:cNvPr id="13" name="Shape 11"/>
          <p:cNvSpPr/>
          <p:nvPr/>
        </p:nvSpPr>
        <p:spPr>
          <a:xfrm>
            <a:off x="749808" y="3520440"/>
            <a:ext cx="384048" cy="384048"/>
          </a:xfrm>
          <a:prstGeom prst="ellipse">
            <a:avLst/>
          </a:prstGeom>
          <a:solidFill>
            <a:srgbClr val="990011"/>
          </a:solidFill>
          <a:ln/>
        </p:spPr>
        <p:txBody>
          <a:bodyPr/>
          <a:lstStyle/>
          <a:p>
            <a:endParaRPr lang="en-US"/>
          </a:p>
        </p:txBody>
      </p:sp>
      <p:sp>
        <p:nvSpPr>
          <p:cNvPr id="14" name="Text 12"/>
          <p:cNvSpPr txBox="1"/>
          <p:nvPr/>
        </p:nvSpPr>
        <p:spPr>
          <a:xfrm>
            <a:off x="749808" y="352044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15" name="Text 13"/>
          <p:cNvSpPr txBox="1"/>
          <p:nvPr/>
        </p:nvSpPr>
        <p:spPr>
          <a:xfrm>
            <a:off x="1298448" y="3374136"/>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Waiting on epinephrine in anaphylaxis while giving diphenhydramine and steroids</a:t>
            </a:r>
            <a:endParaRPr lang="en-US" sz="1200" dirty="0"/>
          </a:p>
        </p:txBody>
      </p:sp>
      <p:sp>
        <p:nvSpPr>
          <p:cNvPr id="16" name="Shape 14"/>
          <p:cNvSpPr/>
          <p:nvPr/>
        </p:nvSpPr>
        <p:spPr>
          <a:xfrm>
            <a:off x="548640" y="4261104"/>
            <a:ext cx="5364328" cy="859536"/>
          </a:xfrm>
          <a:prstGeom prst="roundRect">
            <a:avLst>
              <a:gd name="adj" fmla="val 8511"/>
            </a:avLst>
          </a:prstGeom>
          <a:solidFill>
            <a:srgbClr val="F4F1F1"/>
          </a:solidFill>
          <a:ln/>
        </p:spPr>
        <p:txBody>
          <a:bodyPr/>
          <a:lstStyle/>
          <a:p>
            <a:endParaRPr lang="en-US"/>
          </a:p>
        </p:txBody>
      </p:sp>
      <p:sp>
        <p:nvSpPr>
          <p:cNvPr id="17" name="Shape 15"/>
          <p:cNvSpPr/>
          <p:nvPr/>
        </p:nvSpPr>
        <p:spPr>
          <a:xfrm>
            <a:off x="749808" y="4498848"/>
            <a:ext cx="384048" cy="384048"/>
          </a:xfrm>
          <a:prstGeom prst="ellipse">
            <a:avLst/>
          </a:prstGeom>
          <a:solidFill>
            <a:srgbClr val="990011"/>
          </a:solidFill>
          <a:ln/>
        </p:spPr>
        <p:txBody>
          <a:bodyPr/>
          <a:lstStyle/>
          <a:p>
            <a:endParaRPr lang="en-US"/>
          </a:p>
        </p:txBody>
      </p:sp>
      <p:sp>
        <p:nvSpPr>
          <p:cNvPr id="18" name="Text 16"/>
          <p:cNvSpPr txBox="1"/>
          <p:nvPr/>
        </p:nvSpPr>
        <p:spPr>
          <a:xfrm>
            <a:off x="749808" y="4498848"/>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19" name="Text 17"/>
          <p:cNvSpPr txBox="1"/>
          <p:nvPr/>
        </p:nvSpPr>
        <p:spPr>
          <a:xfrm>
            <a:off x="1298448" y="4352544"/>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A big naloxone push that buys you a vomiting, combative patient — titrate to breathing</a:t>
            </a:r>
            <a:endParaRPr lang="en-US" sz="1200" dirty="0"/>
          </a:p>
        </p:txBody>
      </p:sp>
      <p:sp>
        <p:nvSpPr>
          <p:cNvPr id="20" name="Shape 18"/>
          <p:cNvSpPr/>
          <p:nvPr/>
        </p:nvSpPr>
        <p:spPr>
          <a:xfrm>
            <a:off x="548640" y="5239512"/>
            <a:ext cx="5364328" cy="859536"/>
          </a:xfrm>
          <a:prstGeom prst="roundRect">
            <a:avLst>
              <a:gd name="adj" fmla="val 8511"/>
            </a:avLst>
          </a:prstGeom>
          <a:solidFill>
            <a:srgbClr val="F9F7F7"/>
          </a:solidFill>
          <a:ln/>
        </p:spPr>
        <p:txBody>
          <a:bodyPr/>
          <a:lstStyle/>
          <a:p>
            <a:endParaRPr lang="en-US"/>
          </a:p>
        </p:txBody>
      </p:sp>
      <p:sp>
        <p:nvSpPr>
          <p:cNvPr id="21" name="Shape 19"/>
          <p:cNvSpPr/>
          <p:nvPr/>
        </p:nvSpPr>
        <p:spPr>
          <a:xfrm>
            <a:off x="749808" y="5477256"/>
            <a:ext cx="384048" cy="384048"/>
          </a:xfrm>
          <a:prstGeom prst="ellipse">
            <a:avLst/>
          </a:prstGeom>
          <a:solidFill>
            <a:srgbClr val="990011"/>
          </a:solidFill>
          <a:ln/>
        </p:spPr>
        <p:txBody>
          <a:bodyPr/>
          <a:lstStyle/>
          <a:p>
            <a:endParaRPr lang="en-US"/>
          </a:p>
        </p:txBody>
      </p:sp>
      <p:sp>
        <p:nvSpPr>
          <p:cNvPr id="22" name="Text 20"/>
          <p:cNvSpPr txBox="1"/>
          <p:nvPr/>
        </p:nvSpPr>
        <p:spPr>
          <a:xfrm>
            <a:off x="749808" y="5477256"/>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5</a:t>
            </a:r>
            <a:endParaRPr lang="en-US" sz="1500" dirty="0"/>
          </a:p>
        </p:txBody>
      </p:sp>
      <p:sp>
        <p:nvSpPr>
          <p:cNvPr id="23" name="Text 21"/>
          <p:cNvSpPr txBox="1"/>
          <p:nvPr/>
        </p:nvSpPr>
        <p:spPr>
          <a:xfrm>
            <a:off x="1298448" y="5330952"/>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Diltiazem in a wide, irregular tachycardia, or stacked on a home beta blocker</a:t>
            </a:r>
            <a:endParaRPr lang="en-US" sz="1200" dirty="0"/>
          </a:p>
        </p:txBody>
      </p:sp>
      <p:sp>
        <p:nvSpPr>
          <p:cNvPr id="24" name="Shape 22"/>
          <p:cNvSpPr/>
          <p:nvPr/>
        </p:nvSpPr>
        <p:spPr>
          <a:xfrm>
            <a:off x="6278728" y="1325880"/>
            <a:ext cx="5364328" cy="859536"/>
          </a:xfrm>
          <a:prstGeom prst="roundRect">
            <a:avLst>
              <a:gd name="adj" fmla="val 8511"/>
            </a:avLst>
          </a:prstGeom>
          <a:solidFill>
            <a:srgbClr val="F9F7F7"/>
          </a:solidFill>
          <a:ln/>
        </p:spPr>
        <p:txBody>
          <a:bodyPr/>
          <a:lstStyle/>
          <a:p>
            <a:endParaRPr lang="en-US"/>
          </a:p>
        </p:txBody>
      </p:sp>
      <p:sp>
        <p:nvSpPr>
          <p:cNvPr id="25" name="Shape 23"/>
          <p:cNvSpPr/>
          <p:nvPr/>
        </p:nvSpPr>
        <p:spPr>
          <a:xfrm>
            <a:off x="6479896" y="1563624"/>
            <a:ext cx="384048" cy="384048"/>
          </a:xfrm>
          <a:prstGeom prst="ellipse">
            <a:avLst/>
          </a:prstGeom>
          <a:solidFill>
            <a:srgbClr val="2F3C7E"/>
          </a:solidFill>
          <a:ln/>
        </p:spPr>
        <p:txBody>
          <a:bodyPr/>
          <a:lstStyle/>
          <a:p>
            <a:endParaRPr lang="en-US"/>
          </a:p>
        </p:txBody>
      </p:sp>
      <p:sp>
        <p:nvSpPr>
          <p:cNvPr id="26" name="Text 24"/>
          <p:cNvSpPr txBox="1"/>
          <p:nvPr/>
        </p:nvSpPr>
        <p:spPr>
          <a:xfrm>
            <a:off x="6479896" y="1563624"/>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6</a:t>
            </a:r>
            <a:endParaRPr lang="en-US" sz="1500" dirty="0"/>
          </a:p>
        </p:txBody>
      </p:sp>
      <p:sp>
        <p:nvSpPr>
          <p:cNvPr id="27" name="Text 25"/>
          <p:cNvSpPr txBox="1"/>
          <p:nvPr/>
        </p:nvSpPr>
        <p:spPr>
          <a:xfrm>
            <a:off x="7028536" y="1417320"/>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Trusting a "normal" heart rate in a patient on a beta blocker who is actually in shock</a:t>
            </a:r>
            <a:endParaRPr lang="en-US" sz="1200" dirty="0"/>
          </a:p>
        </p:txBody>
      </p:sp>
      <p:sp>
        <p:nvSpPr>
          <p:cNvPr id="28" name="Shape 26"/>
          <p:cNvSpPr/>
          <p:nvPr/>
        </p:nvSpPr>
        <p:spPr>
          <a:xfrm>
            <a:off x="6278728" y="2304288"/>
            <a:ext cx="5364328" cy="859536"/>
          </a:xfrm>
          <a:prstGeom prst="roundRect">
            <a:avLst>
              <a:gd name="adj" fmla="val 8511"/>
            </a:avLst>
          </a:prstGeom>
          <a:solidFill>
            <a:srgbClr val="F4F1F1"/>
          </a:solidFill>
          <a:ln/>
        </p:spPr>
        <p:txBody>
          <a:bodyPr/>
          <a:lstStyle/>
          <a:p>
            <a:endParaRPr lang="en-US"/>
          </a:p>
        </p:txBody>
      </p:sp>
      <p:sp>
        <p:nvSpPr>
          <p:cNvPr id="29" name="Shape 27"/>
          <p:cNvSpPr/>
          <p:nvPr/>
        </p:nvSpPr>
        <p:spPr>
          <a:xfrm>
            <a:off x="6479896" y="2542032"/>
            <a:ext cx="384048" cy="384048"/>
          </a:xfrm>
          <a:prstGeom prst="ellipse">
            <a:avLst/>
          </a:prstGeom>
          <a:solidFill>
            <a:srgbClr val="2F3C7E"/>
          </a:solidFill>
          <a:ln/>
        </p:spPr>
        <p:txBody>
          <a:bodyPr/>
          <a:lstStyle/>
          <a:p>
            <a:endParaRPr lang="en-US"/>
          </a:p>
        </p:txBody>
      </p:sp>
      <p:sp>
        <p:nvSpPr>
          <p:cNvPr id="30" name="Text 28"/>
          <p:cNvSpPr txBox="1"/>
          <p:nvPr/>
        </p:nvSpPr>
        <p:spPr>
          <a:xfrm>
            <a:off x="6479896" y="2542032"/>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7</a:t>
            </a:r>
            <a:endParaRPr lang="en-US" sz="1500" dirty="0"/>
          </a:p>
        </p:txBody>
      </p:sp>
      <p:sp>
        <p:nvSpPr>
          <p:cNvPr id="31" name="Text 29"/>
          <p:cNvSpPr txBox="1"/>
          <p:nvPr/>
        </p:nvSpPr>
        <p:spPr>
          <a:xfrm>
            <a:off x="7028536" y="2395728"/>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Trusting a normal glucose to rule out DKA in a patient on an SGLT2 inhibitor</a:t>
            </a:r>
            <a:endParaRPr lang="en-US" sz="1200" dirty="0"/>
          </a:p>
        </p:txBody>
      </p:sp>
      <p:sp>
        <p:nvSpPr>
          <p:cNvPr id="32" name="Shape 30"/>
          <p:cNvSpPr/>
          <p:nvPr/>
        </p:nvSpPr>
        <p:spPr>
          <a:xfrm>
            <a:off x="6278728" y="3282696"/>
            <a:ext cx="5364328" cy="859536"/>
          </a:xfrm>
          <a:prstGeom prst="roundRect">
            <a:avLst>
              <a:gd name="adj" fmla="val 8511"/>
            </a:avLst>
          </a:prstGeom>
          <a:solidFill>
            <a:srgbClr val="F9F7F7"/>
          </a:solidFill>
          <a:ln/>
        </p:spPr>
        <p:txBody>
          <a:bodyPr/>
          <a:lstStyle/>
          <a:p>
            <a:endParaRPr lang="en-US"/>
          </a:p>
        </p:txBody>
      </p:sp>
      <p:sp>
        <p:nvSpPr>
          <p:cNvPr id="33" name="Shape 31"/>
          <p:cNvSpPr/>
          <p:nvPr/>
        </p:nvSpPr>
        <p:spPr>
          <a:xfrm>
            <a:off x="6479896" y="3520440"/>
            <a:ext cx="384048" cy="384048"/>
          </a:xfrm>
          <a:prstGeom prst="ellipse">
            <a:avLst/>
          </a:prstGeom>
          <a:solidFill>
            <a:srgbClr val="2F3C7E"/>
          </a:solidFill>
          <a:ln/>
        </p:spPr>
        <p:txBody>
          <a:bodyPr/>
          <a:lstStyle/>
          <a:p>
            <a:endParaRPr lang="en-US"/>
          </a:p>
        </p:txBody>
      </p:sp>
      <p:sp>
        <p:nvSpPr>
          <p:cNvPr id="34" name="Text 32"/>
          <p:cNvSpPr txBox="1"/>
          <p:nvPr/>
        </p:nvSpPr>
        <p:spPr>
          <a:xfrm>
            <a:off x="6479896" y="3520440"/>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8</a:t>
            </a:r>
            <a:endParaRPr lang="en-US" sz="1500" dirty="0"/>
          </a:p>
        </p:txBody>
      </p:sp>
      <p:sp>
        <p:nvSpPr>
          <p:cNvPr id="35" name="Text 33"/>
          <p:cNvSpPr txBox="1"/>
          <p:nvPr/>
        </p:nvSpPr>
        <p:spPr>
          <a:xfrm>
            <a:off x="7028536" y="3374136"/>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Sedating a GLP-1 agonist patient as though their stomach is empty</a:t>
            </a:r>
            <a:endParaRPr lang="en-US" sz="1200" dirty="0"/>
          </a:p>
        </p:txBody>
      </p:sp>
      <p:sp>
        <p:nvSpPr>
          <p:cNvPr id="36" name="Shape 34"/>
          <p:cNvSpPr/>
          <p:nvPr/>
        </p:nvSpPr>
        <p:spPr>
          <a:xfrm>
            <a:off x="6278728" y="4261104"/>
            <a:ext cx="5364328" cy="859536"/>
          </a:xfrm>
          <a:prstGeom prst="roundRect">
            <a:avLst>
              <a:gd name="adj" fmla="val 8511"/>
            </a:avLst>
          </a:prstGeom>
          <a:solidFill>
            <a:srgbClr val="F4F1F1"/>
          </a:solidFill>
          <a:ln/>
        </p:spPr>
        <p:txBody>
          <a:bodyPr/>
          <a:lstStyle/>
          <a:p>
            <a:endParaRPr lang="en-US"/>
          </a:p>
        </p:txBody>
      </p:sp>
      <p:sp>
        <p:nvSpPr>
          <p:cNvPr id="37" name="Shape 35"/>
          <p:cNvSpPr/>
          <p:nvPr/>
        </p:nvSpPr>
        <p:spPr>
          <a:xfrm>
            <a:off x="6479896" y="4498848"/>
            <a:ext cx="384048" cy="384048"/>
          </a:xfrm>
          <a:prstGeom prst="ellipse">
            <a:avLst/>
          </a:prstGeom>
          <a:solidFill>
            <a:srgbClr val="2F3C7E"/>
          </a:solidFill>
          <a:ln/>
        </p:spPr>
        <p:txBody>
          <a:bodyPr/>
          <a:lstStyle/>
          <a:p>
            <a:endParaRPr lang="en-US"/>
          </a:p>
        </p:txBody>
      </p:sp>
      <p:sp>
        <p:nvSpPr>
          <p:cNvPr id="38" name="Text 36"/>
          <p:cNvSpPr txBox="1"/>
          <p:nvPr/>
        </p:nvSpPr>
        <p:spPr>
          <a:xfrm>
            <a:off x="6479896" y="4498848"/>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9</a:t>
            </a:r>
            <a:endParaRPr lang="en-US" sz="1500" dirty="0"/>
          </a:p>
        </p:txBody>
      </p:sp>
      <p:sp>
        <p:nvSpPr>
          <p:cNvPr id="39" name="Text 37"/>
          <p:cNvSpPr txBox="1"/>
          <p:nvPr/>
        </p:nvSpPr>
        <p:spPr>
          <a:xfrm>
            <a:off x="7028536" y="4352544"/>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Under-triaging the ground-level fall on an anticoagulant with a normal exam</a:t>
            </a:r>
            <a:endParaRPr lang="en-US" sz="1200" dirty="0"/>
          </a:p>
        </p:txBody>
      </p:sp>
      <p:sp>
        <p:nvSpPr>
          <p:cNvPr id="40" name="Shape 38"/>
          <p:cNvSpPr/>
          <p:nvPr/>
        </p:nvSpPr>
        <p:spPr>
          <a:xfrm>
            <a:off x="6278728" y="5239512"/>
            <a:ext cx="5364328" cy="859536"/>
          </a:xfrm>
          <a:prstGeom prst="roundRect">
            <a:avLst>
              <a:gd name="adj" fmla="val 8511"/>
            </a:avLst>
          </a:prstGeom>
          <a:solidFill>
            <a:srgbClr val="F9F7F7"/>
          </a:solidFill>
          <a:ln/>
        </p:spPr>
        <p:txBody>
          <a:bodyPr/>
          <a:lstStyle/>
          <a:p>
            <a:endParaRPr lang="en-US"/>
          </a:p>
        </p:txBody>
      </p:sp>
      <p:sp>
        <p:nvSpPr>
          <p:cNvPr id="41" name="Shape 39"/>
          <p:cNvSpPr/>
          <p:nvPr/>
        </p:nvSpPr>
        <p:spPr>
          <a:xfrm>
            <a:off x="6479896" y="5477256"/>
            <a:ext cx="384048" cy="384048"/>
          </a:xfrm>
          <a:prstGeom prst="ellipse">
            <a:avLst/>
          </a:prstGeom>
          <a:solidFill>
            <a:srgbClr val="2F3C7E"/>
          </a:solidFill>
          <a:ln/>
        </p:spPr>
        <p:txBody>
          <a:bodyPr/>
          <a:lstStyle/>
          <a:p>
            <a:endParaRPr lang="en-US"/>
          </a:p>
        </p:txBody>
      </p:sp>
      <p:sp>
        <p:nvSpPr>
          <p:cNvPr id="42" name="Text 40"/>
          <p:cNvSpPr txBox="1"/>
          <p:nvPr/>
        </p:nvSpPr>
        <p:spPr>
          <a:xfrm>
            <a:off x="6479896" y="5477256"/>
            <a:ext cx="384048"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10</a:t>
            </a:r>
            <a:endParaRPr lang="en-US" sz="1500" dirty="0"/>
          </a:p>
        </p:txBody>
      </p:sp>
      <p:sp>
        <p:nvSpPr>
          <p:cNvPr id="43" name="Text 41"/>
          <p:cNvSpPr txBox="1"/>
          <p:nvPr/>
        </p:nvSpPr>
        <p:spPr>
          <a:xfrm>
            <a:off x="7028536" y="5330952"/>
            <a:ext cx="4404208" cy="676656"/>
          </a:xfrm>
          <a:prstGeom prst="rect">
            <a:avLst/>
          </a:prstGeom>
          <a:noFill/>
          <a:ln/>
        </p:spPr>
        <p:txBody>
          <a:bodyPr wrap="square" lIns="0" tIns="0" rIns="0" bIns="0" rtlCol="0" anchor="ctr"/>
          <a:lstStyle/>
          <a:p>
            <a:pPr marL="0" indent="0">
              <a:lnSpc>
                <a:spcPct val="103000"/>
              </a:lnSpc>
              <a:buNone/>
            </a:pPr>
            <a:r>
              <a:rPr lang="en-US" sz="1200" dirty="0">
                <a:solidFill>
                  <a:srgbClr val="2E333B"/>
                </a:solidFill>
                <a:latin typeface="Calibri" pitchFamily="34" charset="0"/>
                <a:ea typeface="Calibri" pitchFamily="34" charset="-122"/>
                <a:cs typeface="Calibri" pitchFamily="34" charset="-120"/>
              </a:rPr>
              <a:t>Letting the hypoglycemic patient on a sulfonylurea or long-acting insulin refuse transport</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2F3C7E"/>
        </a:solidFill>
        <a:effectLst/>
      </p:bgPr>
    </p:bg>
    <p:spTree>
      <p:nvGrpSpPr>
        <p:cNvPr id="1" name=""/>
        <p:cNvGrpSpPr/>
        <p:nvPr/>
      </p:nvGrpSpPr>
      <p:grpSpPr>
        <a:xfrm>
          <a:off x="0" y="0"/>
          <a:ext cx="0" cy="0"/>
          <a:chOff x="0" y="0"/>
          <a:chExt cx="0" cy="0"/>
        </a:xfrm>
      </p:grpSpPr>
      <p:sp>
        <p:nvSpPr>
          <p:cNvPr id="2" name="Shape 0"/>
          <p:cNvSpPr/>
          <p:nvPr/>
        </p:nvSpPr>
        <p:spPr>
          <a:xfrm>
            <a:off x="548640" y="384048"/>
            <a:ext cx="811987" cy="237744"/>
          </a:xfrm>
          <a:prstGeom prst="roundRect">
            <a:avLst>
              <a:gd name="adj" fmla="val 50000"/>
            </a:avLst>
          </a:prstGeom>
          <a:solidFill>
            <a:srgbClr val="FFFFFF"/>
          </a:solidFill>
          <a:ln/>
        </p:spPr>
        <p:txBody>
          <a:bodyPr/>
          <a:lstStyle/>
          <a:p>
            <a:endParaRPr lang="en-US"/>
          </a:p>
        </p:txBody>
      </p:sp>
      <p:sp>
        <p:nvSpPr>
          <p:cNvPr id="3" name="Text 1"/>
          <p:cNvSpPr txBox="1"/>
          <p:nvPr/>
        </p:nvSpPr>
        <p:spPr>
          <a:xfrm>
            <a:off x="548640" y="384048"/>
            <a:ext cx="811987" cy="237744"/>
          </a:xfrm>
          <a:prstGeom prst="rect">
            <a:avLst/>
          </a:prstGeom>
          <a:noFill/>
          <a:ln/>
        </p:spPr>
        <p:txBody>
          <a:bodyPr wrap="square" lIns="0" tIns="0" rIns="0" bIns="0" rtlCol="0" anchor="ctr"/>
          <a:lstStyle/>
          <a:p>
            <a:pPr marL="0" indent="0" algn="ctr">
              <a:buNone/>
            </a:pPr>
            <a:r>
              <a:rPr lang="en-US" sz="950" b="1" kern="0" spc="80" dirty="0">
                <a:solidFill>
                  <a:srgbClr val="2F3C7E"/>
                </a:solidFill>
                <a:latin typeface="Calibri" pitchFamily="34" charset="0"/>
                <a:ea typeface="Calibri" pitchFamily="34" charset="-122"/>
                <a:cs typeface="Calibri" pitchFamily="34" charset="-120"/>
              </a:rPr>
              <a:t>CASE 2</a:t>
            </a:r>
            <a:endParaRPr lang="en-US" sz="950" dirty="0"/>
          </a:p>
        </p:txBody>
      </p:sp>
      <p:sp>
        <p:nvSpPr>
          <p:cNvPr id="4" name="Text 2"/>
          <p:cNvSpPr txBox="1"/>
          <p:nvPr/>
        </p:nvSpPr>
        <p:spPr>
          <a:xfrm>
            <a:off x="548640" y="786384"/>
            <a:ext cx="11094415"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Interpret before you advance</a:t>
            </a:r>
            <a:endParaRPr lang="en-US" sz="2200" dirty="0"/>
          </a:p>
        </p:txBody>
      </p:sp>
      <p:sp>
        <p:nvSpPr>
          <p:cNvPr id="5" name="Shape 3"/>
          <p:cNvSpPr/>
          <p:nvPr/>
        </p:nvSpPr>
        <p:spPr>
          <a:xfrm>
            <a:off x="548640" y="1371600"/>
            <a:ext cx="11094415" cy="2331720"/>
          </a:xfrm>
          <a:prstGeom prst="roundRect">
            <a:avLst>
              <a:gd name="adj" fmla="val 3137"/>
            </a:avLst>
          </a:prstGeom>
          <a:solidFill>
            <a:srgbClr val="253166"/>
          </a:solidFill>
          <a:ln/>
        </p:spPr>
        <p:txBody>
          <a:bodyPr/>
          <a:lstStyle/>
          <a:p>
            <a:endParaRPr lang="en-US"/>
          </a:p>
        </p:txBody>
      </p:sp>
      <p:sp>
        <p:nvSpPr>
          <p:cNvPr id="6" name="Text 4"/>
          <p:cNvSpPr txBox="1"/>
          <p:nvPr/>
        </p:nvSpPr>
        <p:spPr>
          <a:xfrm>
            <a:off x="822960" y="1572768"/>
            <a:ext cx="10545775" cy="1965960"/>
          </a:xfrm>
          <a:prstGeom prst="rect">
            <a:avLst/>
          </a:prstGeom>
          <a:noFill/>
          <a:ln/>
        </p:spPr>
        <p:txBody>
          <a:bodyPr wrap="square" lIns="0" tIns="0" rIns="0" bIns="0" rtlCol="0" anchor="t"/>
          <a:lstStyle/>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71-year-old woman, "just not feeling right" for two days. Nausea, some vomiting, feels short of breath.</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Vitals: BP 96/54 · HR 108 · RR 28 and deep · SpO₂ 98% on room air · Temp 37.4°C · Glucose 142 mg/dL.</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Lungs clear. She looks dry. Abdomen mildly tender everywhere, no guarding.</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Med list: empagliflozin, metformin, lisinopril, hydrochlorothiazide, atorvastatin, aspirin 81 mg.</a:t>
            </a:r>
            <a:endParaRPr lang="en-US" sz="1450" dirty="0"/>
          </a:p>
        </p:txBody>
      </p:sp>
      <p:sp>
        <p:nvSpPr>
          <p:cNvPr id="7" name="Text 5"/>
          <p:cNvSpPr txBox="1"/>
          <p:nvPr/>
        </p:nvSpPr>
        <p:spPr>
          <a:xfrm>
            <a:off x="548640" y="4069080"/>
            <a:ext cx="11094415" cy="365760"/>
          </a:xfrm>
          <a:prstGeom prst="rect">
            <a:avLst/>
          </a:prstGeom>
          <a:noFill/>
          <a:ln/>
        </p:spPr>
        <p:txBody>
          <a:bodyPr wrap="square" lIns="0" tIns="0" rIns="0" bIns="0" rtlCol="0" anchor="ctr"/>
          <a:lstStyle/>
          <a:p>
            <a:pPr marL="0" indent="0">
              <a:buNone/>
            </a:pPr>
            <a:r>
              <a:rPr lang="en-US" sz="1500" b="1" i="1" dirty="0">
                <a:solidFill>
                  <a:srgbClr val="FFD98A"/>
                </a:solidFill>
                <a:latin typeface="Calibri" pitchFamily="34" charset="0"/>
                <a:ea typeface="Calibri" pitchFamily="34" charset="-122"/>
                <a:cs typeface="Calibri" pitchFamily="34" charset="-120"/>
              </a:rPr>
              <a:t>What do you do — and what are you worried about?</a:t>
            </a:r>
            <a:endParaRPr lang="en-US" sz="1500" dirty="0"/>
          </a:p>
        </p:txBody>
      </p:sp>
      <p:sp>
        <p:nvSpPr>
          <p:cNvPr id="8" name="Shape 6"/>
          <p:cNvSpPr/>
          <p:nvPr/>
        </p:nvSpPr>
        <p:spPr>
          <a:xfrm>
            <a:off x="548640" y="4663440"/>
            <a:ext cx="3515258" cy="1417320"/>
          </a:xfrm>
          <a:prstGeom prst="roundRect">
            <a:avLst>
              <a:gd name="adj" fmla="val 5161"/>
            </a:avLst>
          </a:prstGeom>
          <a:solidFill>
            <a:srgbClr val="1E2856"/>
          </a:solidFill>
          <a:ln/>
        </p:spPr>
        <p:txBody>
          <a:bodyPr/>
          <a:lstStyle/>
          <a:p>
            <a:endParaRPr lang="en-US"/>
          </a:p>
        </p:txBody>
      </p:sp>
      <p:sp>
        <p:nvSpPr>
          <p:cNvPr id="9" name="Text 7"/>
          <p:cNvSpPr txBox="1"/>
          <p:nvPr/>
        </p:nvSpPr>
        <p:spPr>
          <a:xfrm>
            <a:off x="749808"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Glucose is 142 — does that reassure you?</a:t>
            </a:r>
            <a:endParaRPr lang="en-US" sz="1250" dirty="0"/>
          </a:p>
        </p:txBody>
      </p:sp>
      <p:sp>
        <p:nvSpPr>
          <p:cNvPr id="10" name="Shape 8"/>
          <p:cNvSpPr/>
          <p:nvPr/>
        </p:nvSpPr>
        <p:spPr>
          <a:xfrm>
            <a:off x="4338218" y="4663440"/>
            <a:ext cx="3515258" cy="1417320"/>
          </a:xfrm>
          <a:prstGeom prst="roundRect">
            <a:avLst>
              <a:gd name="adj" fmla="val 5161"/>
            </a:avLst>
          </a:prstGeom>
          <a:solidFill>
            <a:srgbClr val="1E2856"/>
          </a:solidFill>
          <a:ln/>
        </p:spPr>
        <p:txBody>
          <a:bodyPr/>
          <a:lstStyle/>
          <a:p>
            <a:endParaRPr lang="en-US"/>
          </a:p>
        </p:txBody>
      </p:sp>
      <p:sp>
        <p:nvSpPr>
          <p:cNvPr id="11" name="Text 9"/>
          <p:cNvSpPr txBox="1"/>
          <p:nvPr/>
        </p:nvSpPr>
        <p:spPr>
          <a:xfrm>
            <a:off x="4539386"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What is driving a respiratory rate of 28 with clear lungs and a normal saturation?</a:t>
            </a:r>
            <a:endParaRPr lang="en-US" sz="1250" dirty="0"/>
          </a:p>
        </p:txBody>
      </p:sp>
      <p:sp>
        <p:nvSpPr>
          <p:cNvPr id="12" name="Shape 10"/>
          <p:cNvSpPr/>
          <p:nvPr/>
        </p:nvSpPr>
        <p:spPr>
          <a:xfrm>
            <a:off x="8127797" y="4663440"/>
            <a:ext cx="3515258" cy="1417320"/>
          </a:xfrm>
          <a:prstGeom prst="roundRect">
            <a:avLst>
              <a:gd name="adj" fmla="val 5161"/>
            </a:avLst>
          </a:prstGeom>
          <a:solidFill>
            <a:srgbClr val="1E2856"/>
          </a:solidFill>
          <a:ln/>
        </p:spPr>
        <p:txBody>
          <a:bodyPr/>
          <a:lstStyle/>
          <a:p>
            <a:endParaRPr lang="en-US"/>
          </a:p>
        </p:txBody>
      </p:sp>
      <p:sp>
        <p:nvSpPr>
          <p:cNvPr id="13" name="Text 11"/>
          <p:cNvSpPr txBox="1"/>
          <p:nvPr/>
        </p:nvSpPr>
        <p:spPr>
          <a:xfrm>
            <a:off x="8328965"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Which two drugs on that list are the story?</a:t>
            </a:r>
            <a:endParaRPr lang="en-US" sz="12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2F3C7E"/>
                </a:solidFill>
                <a:latin typeface="Calibri" pitchFamily="34" charset="0"/>
                <a:ea typeface="Calibri" pitchFamily="34" charset="-122"/>
                <a:cs typeface="Calibri" pitchFamily="34" charset="-120"/>
              </a:rPr>
              <a:t>CASE 2 — DEBRIEF</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Euglycemic DKA — and a metformin patient who is dry</a:t>
            </a:r>
            <a:endParaRPr lang="en-US" sz="2900" dirty="0"/>
          </a:p>
        </p:txBody>
      </p:sp>
      <p:sp>
        <p:nvSpPr>
          <p:cNvPr id="4" name="Shape 2"/>
          <p:cNvSpPr/>
          <p:nvPr/>
        </p:nvSpPr>
        <p:spPr>
          <a:xfrm>
            <a:off x="548640" y="1325880"/>
            <a:ext cx="5364328" cy="2377440"/>
          </a:xfrm>
          <a:prstGeom prst="roundRect">
            <a:avLst>
              <a:gd name="adj" fmla="val 3077"/>
            </a:avLst>
          </a:prstGeom>
          <a:solidFill>
            <a:srgbClr val="EDEFF5"/>
          </a:solidFill>
          <a:ln/>
        </p:spPr>
        <p:txBody>
          <a:bodyPr/>
          <a:lstStyle/>
          <a:p>
            <a:endParaRPr lang="en-US"/>
          </a:p>
        </p:txBody>
      </p:sp>
      <p:sp>
        <p:nvSpPr>
          <p:cNvPr id="5" name="Text 3"/>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What the picture means</a:t>
            </a:r>
            <a:endParaRPr lang="en-US" sz="1400" dirty="0"/>
          </a:p>
        </p:txBody>
      </p:sp>
      <p:sp>
        <p:nvSpPr>
          <p:cNvPr id="6" name="Text 4"/>
          <p:cNvSpPr txBox="1"/>
          <p:nvPr/>
        </p:nvSpPr>
        <p:spPr>
          <a:xfrm>
            <a:off x="768096" y="1828800"/>
            <a:ext cx="4925416" cy="172821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Deep, fast respirations with clear lungs and a normal saturation is Kussmaul breathing — respiratory compensation for a metabolic acidosis. This is not a pulmonary problem.</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Empagliflozin is an SGLT2 inhibitor. It dumps glucose into the urine, so she can be in full ketoacidosis with a glucose of 142. Euglycemic DKA is real and easy to miss.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Metformin plus dehydration plus an ACE inhibitor and a thiazide adds the possibility of a lactic acidosis and an acute kidney injury on top.</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Two days of vomiting and poor intake is the classic precipitant.</a:t>
            </a:r>
            <a:endParaRPr lang="en-US" sz="1150" dirty="0"/>
          </a:p>
        </p:txBody>
      </p:sp>
      <p:sp>
        <p:nvSpPr>
          <p:cNvPr id="7" name="Shape 5"/>
          <p:cNvSpPr/>
          <p:nvPr/>
        </p:nvSpPr>
        <p:spPr>
          <a:xfrm>
            <a:off x="6278728" y="1325880"/>
            <a:ext cx="5364328" cy="2377440"/>
          </a:xfrm>
          <a:prstGeom prst="roundRect">
            <a:avLst>
              <a:gd name="adj" fmla="val 3077"/>
            </a:avLst>
          </a:prstGeom>
          <a:solidFill>
            <a:srgbClr val="F4F1F1"/>
          </a:solidFill>
          <a:ln/>
        </p:spPr>
        <p:txBody>
          <a:bodyPr/>
          <a:lstStyle/>
          <a:p>
            <a:endParaRPr lang="en-US"/>
          </a:p>
        </p:txBody>
      </p:sp>
      <p:sp>
        <p:nvSpPr>
          <p:cNvPr id="8" name="Text 6"/>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What to do</a:t>
            </a:r>
            <a:endParaRPr lang="en-US" sz="1400" dirty="0"/>
          </a:p>
        </p:txBody>
      </p:sp>
      <p:sp>
        <p:nvSpPr>
          <p:cNvPr id="9" name="Text 7"/>
          <p:cNvSpPr txBox="1"/>
          <p:nvPr/>
        </p:nvSpPr>
        <p:spPr>
          <a:xfrm>
            <a:off x="6498184" y="1828800"/>
            <a:ext cx="4925416" cy="172821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Fluids. She is profoundly volume depleted from osmotic diuresis and vomiting.</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Monitor, IV access, end-tidal CO₂ — a low end-tidal supports a metabolic acidosis with respiratory compensation.</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Do NOT try to slow her breathing, and be extremely cautious about sedating or intubating her. Her respiratory drive is keeping her alive; taking it away can cause a precipitous arrest.</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Say the words on your radio report: "on empagliflozin, concern for euglycemic DKA." That one sentence changes the ED workup.</a:t>
            </a:r>
            <a:endParaRPr lang="en-US" sz="1150" dirty="0"/>
          </a:p>
        </p:txBody>
      </p:sp>
      <p:sp>
        <p:nvSpPr>
          <p:cNvPr id="10" name="Shape 8"/>
          <p:cNvSpPr/>
          <p:nvPr/>
        </p:nvSpPr>
        <p:spPr>
          <a:xfrm>
            <a:off x="548640" y="3931920"/>
            <a:ext cx="11094415" cy="2011680"/>
          </a:xfrm>
          <a:prstGeom prst="roundRect">
            <a:avLst>
              <a:gd name="adj" fmla="val 3636"/>
            </a:avLst>
          </a:prstGeom>
          <a:solidFill>
            <a:srgbClr val="15181E"/>
          </a:solidFill>
          <a:ln/>
        </p:spPr>
        <p:txBody>
          <a:bodyPr/>
          <a:lstStyle/>
          <a:p>
            <a:endParaRPr lang="en-US"/>
          </a:p>
        </p:txBody>
      </p:sp>
      <p:sp>
        <p:nvSpPr>
          <p:cNvPr id="11" name="Text 9"/>
          <p:cNvSpPr txBox="1"/>
          <p:nvPr/>
        </p:nvSpPr>
        <p:spPr>
          <a:xfrm>
            <a:off x="868680" y="4069080"/>
            <a:ext cx="10454335" cy="320040"/>
          </a:xfrm>
          <a:prstGeom prst="rect">
            <a:avLst/>
          </a:prstGeom>
          <a:noFill/>
          <a:ln/>
        </p:spPr>
        <p:txBody>
          <a:bodyPr wrap="square" lIns="0" tIns="0" rIns="0" bIns="0" rtlCol="0" anchor="ctr"/>
          <a:lstStyle/>
          <a:p>
            <a:pPr marL="0" indent="0">
              <a:buNone/>
            </a:pPr>
            <a:r>
              <a:rPr lang="en-US" sz="1300" b="1" dirty="0">
                <a:solidFill>
                  <a:srgbClr val="9AA3B0"/>
                </a:solidFill>
                <a:latin typeface="Calibri" pitchFamily="34" charset="0"/>
                <a:ea typeface="Calibri" pitchFamily="34" charset="-122"/>
                <a:cs typeface="Calibri" pitchFamily="34" charset="-120"/>
              </a:rPr>
              <a:t>The lesson</a:t>
            </a:r>
            <a:endParaRPr lang="en-US" sz="1300" dirty="0"/>
          </a:p>
        </p:txBody>
      </p:sp>
      <p:sp>
        <p:nvSpPr>
          <p:cNvPr id="12" name="Text 10"/>
          <p:cNvSpPr txBox="1"/>
          <p:nvPr/>
        </p:nvSpPr>
        <p:spPr>
          <a:xfrm>
            <a:off x="868680" y="4434840"/>
            <a:ext cx="10454335" cy="1280160"/>
          </a:xfrm>
          <a:prstGeom prst="rect">
            <a:avLst/>
          </a:prstGeom>
          <a:noFill/>
          <a:ln/>
        </p:spPr>
        <p:txBody>
          <a:bodyPr wrap="square" lIns="0" tIns="0" rIns="0" bIns="0" rtlCol="0" anchor="t"/>
          <a:lstStyle/>
          <a:p>
            <a:pPr marL="0" indent="0">
              <a:lnSpc>
                <a:spcPct val="110000"/>
              </a:lnSpc>
              <a:buNone/>
            </a:pPr>
            <a:r>
              <a:rPr lang="en-US" sz="1600" b="1" dirty="0">
                <a:solidFill>
                  <a:srgbClr val="FFFFFF"/>
                </a:solidFill>
                <a:latin typeface="Calibri" pitchFamily="34" charset="0"/>
                <a:ea typeface="Calibri" pitchFamily="34" charset="-122"/>
                <a:cs typeface="Calibri" pitchFamily="34" charset="-120"/>
              </a:rPr>
              <a:t>A normal number can be the most dangerous finding on the call — if you know which drug made it normal. The glucometer was working perfectly; it just wasn’t answering the question.</a:t>
            </a:r>
            <a:endParaRPr lang="en-US" sz="1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2F3C7E"/>
        </a:solidFill>
        <a:effectLst/>
      </p:bgPr>
    </p:bg>
    <p:spTree>
      <p:nvGrpSpPr>
        <p:cNvPr id="1" name=""/>
        <p:cNvGrpSpPr/>
        <p:nvPr/>
      </p:nvGrpSpPr>
      <p:grpSpPr>
        <a:xfrm>
          <a:off x="0" y="0"/>
          <a:ext cx="0" cy="0"/>
          <a:chOff x="0" y="0"/>
          <a:chExt cx="0" cy="0"/>
        </a:xfrm>
      </p:grpSpPr>
      <p:sp>
        <p:nvSpPr>
          <p:cNvPr id="2" name="Shape 0"/>
          <p:cNvSpPr/>
          <p:nvPr/>
        </p:nvSpPr>
        <p:spPr>
          <a:xfrm>
            <a:off x="548640" y="384048"/>
            <a:ext cx="811987" cy="237744"/>
          </a:xfrm>
          <a:prstGeom prst="roundRect">
            <a:avLst>
              <a:gd name="adj" fmla="val 50000"/>
            </a:avLst>
          </a:prstGeom>
          <a:solidFill>
            <a:srgbClr val="FFFFFF"/>
          </a:solidFill>
          <a:ln/>
        </p:spPr>
        <p:txBody>
          <a:bodyPr/>
          <a:lstStyle/>
          <a:p>
            <a:endParaRPr lang="en-US"/>
          </a:p>
        </p:txBody>
      </p:sp>
      <p:sp>
        <p:nvSpPr>
          <p:cNvPr id="3" name="Text 1"/>
          <p:cNvSpPr txBox="1"/>
          <p:nvPr/>
        </p:nvSpPr>
        <p:spPr>
          <a:xfrm>
            <a:off x="548640" y="384048"/>
            <a:ext cx="811987" cy="237744"/>
          </a:xfrm>
          <a:prstGeom prst="rect">
            <a:avLst/>
          </a:prstGeom>
          <a:noFill/>
          <a:ln/>
        </p:spPr>
        <p:txBody>
          <a:bodyPr wrap="square" lIns="0" tIns="0" rIns="0" bIns="0" rtlCol="0" anchor="ctr"/>
          <a:lstStyle/>
          <a:p>
            <a:pPr marL="0" indent="0" algn="ctr">
              <a:buNone/>
            </a:pPr>
            <a:r>
              <a:rPr lang="en-US" sz="950" b="1" kern="0" spc="80" dirty="0">
                <a:solidFill>
                  <a:srgbClr val="2F3C7E"/>
                </a:solidFill>
                <a:latin typeface="Calibri" pitchFamily="34" charset="0"/>
                <a:ea typeface="Calibri" pitchFamily="34" charset="-122"/>
                <a:cs typeface="Calibri" pitchFamily="34" charset="-120"/>
              </a:rPr>
              <a:t>CASE 3</a:t>
            </a:r>
            <a:endParaRPr lang="en-US" sz="950" dirty="0"/>
          </a:p>
        </p:txBody>
      </p:sp>
      <p:sp>
        <p:nvSpPr>
          <p:cNvPr id="4" name="Text 2"/>
          <p:cNvSpPr txBox="1"/>
          <p:nvPr/>
        </p:nvSpPr>
        <p:spPr>
          <a:xfrm>
            <a:off x="548640" y="786384"/>
            <a:ext cx="11094415"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Interpret before you advance</a:t>
            </a:r>
            <a:endParaRPr lang="en-US" sz="2200" dirty="0"/>
          </a:p>
        </p:txBody>
      </p:sp>
      <p:sp>
        <p:nvSpPr>
          <p:cNvPr id="5" name="Shape 3"/>
          <p:cNvSpPr/>
          <p:nvPr/>
        </p:nvSpPr>
        <p:spPr>
          <a:xfrm>
            <a:off x="548640" y="1371600"/>
            <a:ext cx="11094415" cy="2331720"/>
          </a:xfrm>
          <a:prstGeom prst="roundRect">
            <a:avLst>
              <a:gd name="adj" fmla="val 3137"/>
            </a:avLst>
          </a:prstGeom>
          <a:solidFill>
            <a:srgbClr val="253166"/>
          </a:solidFill>
          <a:ln/>
        </p:spPr>
        <p:txBody>
          <a:bodyPr/>
          <a:lstStyle/>
          <a:p>
            <a:endParaRPr lang="en-US"/>
          </a:p>
        </p:txBody>
      </p:sp>
      <p:sp>
        <p:nvSpPr>
          <p:cNvPr id="6" name="Text 4"/>
          <p:cNvSpPr txBox="1"/>
          <p:nvPr/>
        </p:nvSpPr>
        <p:spPr>
          <a:xfrm>
            <a:off x="822960" y="1572768"/>
            <a:ext cx="10545775" cy="1965960"/>
          </a:xfrm>
          <a:prstGeom prst="rect">
            <a:avLst/>
          </a:prstGeom>
          <a:noFill/>
          <a:ln/>
        </p:spPr>
        <p:txBody>
          <a:bodyPr wrap="square" lIns="0" tIns="0" rIns="0" bIns="0" rtlCol="0" anchor="t"/>
          <a:lstStyle/>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34-year-old man found unresponsive in a bathroom. Respiratory rate 4 and shallow, pinpoint pupils, SpO₂ 78%.</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Bystander says he "does pills." On the counter: an empty bottle of alprazolam and a prescription bottle of buprenorphine-naloxone that is nearly full.</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Your partner is bagging him. After 4 mg of intranasal naloxone his respiratory rate comes up to 10 but he stays deeply sedated.</a:t>
            </a:r>
            <a:endParaRPr lang="en-US" sz="1450" dirty="0"/>
          </a:p>
          <a:p>
            <a:pPr marL="0" indent="0">
              <a:lnSpc>
                <a:spcPct val="110000"/>
              </a:lnSpc>
              <a:buNone/>
            </a:pPr>
            <a:endParaRPr lang="en-US" sz="1450" dirty="0"/>
          </a:p>
          <a:p>
            <a:pPr marL="0" indent="0">
              <a:lnSpc>
                <a:spcPct val="110000"/>
              </a:lnSpc>
              <a:buNone/>
            </a:pPr>
            <a:r>
              <a:rPr lang="en-US" sz="1450" dirty="0">
                <a:solidFill>
                  <a:srgbClr val="E8EBF5"/>
                </a:solidFill>
                <a:latin typeface="Calibri" pitchFamily="34" charset="0"/>
                <a:ea typeface="Calibri" pitchFamily="34" charset="-122"/>
                <a:cs typeface="Calibri" pitchFamily="34" charset="-120"/>
              </a:rPr>
              <a:t>Vitals now: BP 108/70 · HR 96 · SpO₂ 96% with BVM support.</a:t>
            </a:r>
            <a:endParaRPr lang="en-US" sz="1450" dirty="0"/>
          </a:p>
        </p:txBody>
      </p:sp>
      <p:sp>
        <p:nvSpPr>
          <p:cNvPr id="7" name="Text 5"/>
          <p:cNvSpPr txBox="1"/>
          <p:nvPr/>
        </p:nvSpPr>
        <p:spPr>
          <a:xfrm>
            <a:off x="548640" y="4069080"/>
            <a:ext cx="11094415" cy="365760"/>
          </a:xfrm>
          <a:prstGeom prst="rect">
            <a:avLst/>
          </a:prstGeom>
          <a:noFill/>
          <a:ln/>
        </p:spPr>
        <p:txBody>
          <a:bodyPr wrap="square" lIns="0" tIns="0" rIns="0" bIns="0" rtlCol="0" anchor="ctr"/>
          <a:lstStyle/>
          <a:p>
            <a:pPr marL="0" indent="0">
              <a:buNone/>
            </a:pPr>
            <a:r>
              <a:rPr lang="en-US" sz="1500" b="1" i="1" dirty="0">
                <a:solidFill>
                  <a:srgbClr val="FFD98A"/>
                </a:solidFill>
                <a:latin typeface="Calibri" pitchFamily="34" charset="0"/>
                <a:ea typeface="Calibri" pitchFamily="34" charset="-122"/>
                <a:cs typeface="Calibri" pitchFamily="34" charset="-120"/>
              </a:rPr>
              <a:t>What do you do — and what are you worried about?</a:t>
            </a:r>
            <a:endParaRPr lang="en-US" sz="1500" dirty="0"/>
          </a:p>
        </p:txBody>
      </p:sp>
      <p:sp>
        <p:nvSpPr>
          <p:cNvPr id="8" name="Shape 6"/>
          <p:cNvSpPr/>
          <p:nvPr/>
        </p:nvSpPr>
        <p:spPr>
          <a:xfrm>
            <a:off x="548640" y="4663440"/>
            <a:ext cx="3515258" cy="1417320"/>
          </a:xfrm>
          <a:prstGeom prst="roundRect">
            <a:avLst>
              <a:gd name="adj" fmla="val 5161"/>
            </a:avLst>
          </a:prstGeom>
          <a:solidFill>
            <a:srgbClr val="1E2856"/>
          </a:solidFill>
          <a:ln/>
        </p:spPr>
        <p:txBody>
          <a:bodyPr/>
          <a:lstStyle/>
          <a:p>
            <a:endParaRPr lang="en-US"/>
          </a:p>
        </p:txBody>
      </p:sp>
      <p:sp>
        <p:nvSpPr>
          <p:cNvPr id="9" name="Text 7"/>
          <p:cNvSpPr txBox="1"/>
          <p:nvPr/>
        </p:nvSpPr>
        <p:spPr>
          <a:xfrm>
            <a:off x="749808"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Do you give more naloxone? How much?</a:t>
            </a:r>
            <a:endParaRPr lang="en-US" sz="1250" dirty="0"/>
          </a:p>
        </p:txBody>
      </p:sp>
      <p:sp>
        <p:nvSpPr>
          <p:cNvPr id="10" name="Shape 8"/>
          <p:cNvSpPr/>
          <p:nvPr/>
        </p:nvSpPr>
        <p:spPr>
          <a:xfrm>
            <a:off x="4338218" y="4663440"/>
            <a:ext cx="3515258" cy="1417320"/>
          </a:xfrm>
          <a:prstGeom prst="roundRect">
            <a:avLst>
              <a:gd name="adj" fmla="val 5161"/>
            </a:avLst>
          </a:prstGeom>
          <a:solidFill>
            <a:srgbClr val="1E2856"/>
          </a:solidFill>
          <a:ln/>
        </p:spPr>
        <p:txBody>
          <a:bodyPr/>
          <a:lstStyle/>
          <a:p>
            <a:endParaRPr lang="en-US"/>
          </a:p>
        </p:txBody>
      </p:sp>
      <p:sp>
        <p:nvSpPr>
          <p:cNvPr id="11" name="Text 9"/>
          <p:cNvSpPr txBox="1"/>
          <p:nvPr/>
        </p:nvSpPr>
        <p:spPr>
          <a:xfrm>
            <a:off x="4539386"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Why is he still sedated with a decent respiratory rate?</a:t>
            </a:r>
            <a:endParaRPr lang="en-US" sz="1250" dirty="0"/>
          </a:p>
        </p:txBody>
      </p:sp>
      <p:sp>
        <p:nvSpPr>
          <p:cNvPr id="12" name="Shape 10"/>
          <p:cNvSpPr/>
          <p:nvPr/>
        </p:nvSpPr>
        <p:spPr>
          <a:xfrm>
            <a:off x="8127797" y="4663440"/>
            <a:ext cx="3515258" cy="1417320"/>
          </a:xfrm>
          <a:prstGeom prst="roundRect">
            <a:avLst>
              <a:gd name="adj" fmla="val 5161"/>
            </a:avLst>
          </a:prstGeom>
          <a:solidFill>
            <a:srgbClr val="1E2856"/>
          </a:solidFill>
          <a:ln/>
        </p:spPr>
        <p:txBody>
          <a:bodyPr/>
          <a:lstStyle/>
          <a:p>
            <a:endParaRPr lang="en-US"/>
          </a:p>
        </p:txBody>
      </p:sp>
      <p:sp>
        <p:nvSpPr>
          <p:cNvPr id="13" name="Text 11"/>
          <p:cNvSpPr txBox="1"/>
          <p:nvPr/>
        </p:nvSpPr>
        <p:spPr>
          <a:xfrm>
            <a:off x="8328965" y="4828032"/>
            <a:ext cx="3112922" cy="1097280"/>
          </a:xfrm>
          <a:prstGeom prst="rect">
            <a:avLst/>
          </a:prstGeom>
          <a:noFill/>
          <a:ln/>
        </p:spPr>
        <p:txBody>
          <a:bodyPr wrap="square" lIns="0" tIns="0" rIns="0" bIns="0" rtlCol="0" anchor="t"/>
          <a:lstStyle/>
          <a:p>
            <a:pPr marL="0" indent="0">
              <a:buNone/>
            </a:pPr>
            <a:r>
              <a:rPr lang="en-US" sz="1250" dirty="0">
                <a:solidFill>
                  <a:srgbClr val="C9D0EA"/>
                </a:solidFill>
                <a:latin typeface="Calibri" pitchFamily="34" charset="0"/>
                <a:ea typeface="Calibri" pitchFamily="34" charset="-122"/>
                <a:cs typeface="Calibri" pitchFamily="34" charset="-120"/>
              </a:rPr>
              <a:t>What does the nearly full buprenorphine bottle tell you?</a:t>
            </a:r>
            <a:endParaRPr lang="en-US" sz="12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2F3C7E"/>
                </a:solidFill>
                <a:latin typeface="Calibri" pitchFamily="34" charset="0"/>
                <a:ea typeface="Calibri" pitchFamily="34" charset="-122"/>
                <a:cs typeface="Calibri" pitchFamily="34" charset="-120"/>
              </a:rPr>
              <a:t>CASE 3 — DEBRIEF</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A partial response is a successful response</a:t>
            </a:r>
            <a:endParaRPr lang="en-US" sz="2900" dirty="0"/>
          </a:p>
        </p:txBody>
      </p:sp>
      <p:sp>
        <p:nvSpPr>
          <p:cNvPr id="4" name="Shape 2"/>
          <p:cNvSpPr/>
          <p:nvPr/>
        </p:nvSpPr>
        <p:spPr>
          <a:xfrm>
            <a:off x="548640" y="1325880"/>
            <a:ext cx="5364328" cy="2468880"/>
          </a:xfrm>
          <a:prstGeom prst="roundRect">
            <a:avLst>
              <a:gd name="adj" fmla="val 2963"/>
            </a:avLst>
          </a:prstGeom>
          <a:solidFill>
            <a:srgbClr val="EDEFF5"/>
          </a:solidFill>
          <a:ln/>
        </p:spPr>
        <p:txBody>
          <a:bodyPr/>
          <a:lstStyle/>
          <a:p>
            <a:endParaRPr lang="en-US"/>
          </a:p>
        </p:txBody>
      </p:sp>
      <p:sp>
        <p:nvSpPr>
          <p:cNvPr id="5" name="Text 3"/>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Why more naloxone is the wrong instinct</a:t>
            </a:r>
            <a:endParaRPr lang="en-US" sz="1400" dirty="0"/>
          </a:p>
        </p:txBody>
      </p:sp>
      <p:sp>
        <p:nvSpPr>
          <p:cNvPr id="6" name="Text 4"/>
          <p:cNvSpPr txBox="1"/>
          <p:nvPr/>
        </p:nvSpPr>
        <p:spPr>
          <a:xfrm>
            <a:off x="768096" y="1828800"/>
            <a:ext cx="4925416" cy="181965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Your endpoint is adequate ventilation and an intact airway, not an awake patient. A rate of 10 with good tidal volume and a saturation of 96% is success.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He is still sedated because of the empty alprazolam bottle. Naloxone does nothing for benzodiazepines. Chasing consciousness with more naloxone only precipitates withdrawal on top of a benzodiazepine overdose — vomiting into an airway he cannot protect.</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Flumazenil is not the answer either: in a mixed ingestion or a chronic benzodiazepine user it can cause refractory seizures.</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Continue BVM support, capnography, and transport.</a:t>
            </a:r>
            <a:endParaRPr lang="en-US" sz="1150" dirty="0"/>
          </a:p>
        </p:txBody>
      </p:sp>
      <p:sp>
        <p:nvSpPr>
          <p:cNvPr id="7" name="Shape 5"/>
          <p:cNvSpPr/>
          <p:nvPr/>
        </p:nvSpPr>
        <p:spPr>
          <a:xfrm>
            <a:off x="6278728" y="1325880"/>
            <a:ext cx="5364328" cy="2468880"/>
          </a:xfrm>
          <a:prstGeom prst="roundRect">
            <a:avLst>
              <a:gd name="adj" fmla="val 2963"/>
            </a:avLst>
          </a:prstGeom>
          <a:solidFill>
            <a:srgbClr val="F4F1F1"/>
          </a:solidFill>
          <a:ln/>
        </p:spPr>
        <p:txBody>
          <a:bodyPr/>
          <a:lstStyle/>
          <a:p>
            <a:endParaRPr lang="en-US"/>
          </a:p>
        </p:txBody>
      </p:sp>
      <p:sp>
        <p:nvSpPr>
          <p:cNvPr id="8" name="Text 6"/>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What the med list added</a:t>
            </a:r>
            <a:endParaRPr lang="en-US" sz="1400" dirty="0"/>
          </a:p>
        </p:txBody>
      </p:sp>
      <p:sp>
        <p:nvSpPr>
          <p:cNvPr id="9" name="Text 7"/>
          <p:cNvSpPr txBox="1"/>
          <p:nvPr/>
        </p:nvSpPr>
        <p:spPr>
          <a:xfrm>
            <a:off x="6498184" y="1828800"/>
            <a:ext cx="4925416" cy="181965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A nearly full buprenorphine bottle means he is not taking his treatment — his opioid tolerance has fallen, which is exactly when overdose risk is highest.</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It also means that if he later needs opioid analgesia, buprenorphine’s high receptor affinity may blunt it.</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Mixed ingestions are now the rule, not the exception. Xylazine, nitazenes and stimulants are common adulterants and none of them respond to naloxone.</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This is a resource referral opportunity — leave-behind naloxone and treatment linkage are part of the call in many systems.</a:t>
            </a:r>
            <a:endParaRPr lang="en-US" sz="1150" dirty="0"/>
          </a:p>
        </p:txBody>
      </p:sp>
      <p:sp>
        <p:nvSpPr>
          <p:cNvPr id="10" name="Shape 8"/>
          <p:cNvSpPr/>
          <p:nvPr/>
        </p:nvSpPr>
        <p:spPr>
          <a:xfrm>
            <a:off x="548640" y="4023360"/>
            <a:ext cx="11094415" cy="1920240"/>
          </a:xfrm>
          <a:prstGeom prst="roundRect">
            <a:avLst>
              <a:gd name="adj" fmla="val 3810"/>
            </a:avLst>
          </a:prstGeom>
          <a:solidFill>
            <a:srgbClr val="15181E"/>
          </a:solidFill>
          <a:ln/>
        </p:spPr>
        <p:txBody>
          <a:bodyPr/>
          <a:lstStyle/>
          <a:p>
            <a:endParaRPr lang="en-US"/>
          </a:p>
        </p:txBody>
      </p:sp>
      <p:sp>
        <p:nvSpPr>
          <p:cNvPr id="11" name="Text 9"/>
          <p:cNvSpPr txBox="1"/>
          <p:nvPr/>
        </p:nvSpPr>
        <p:spPr>
          <a:xfrm>
            <a:off x="868680" y="4160520"/>
            <a:ext cx="10454335" cy="320040"/>
          </a:xfrm>
          <a:prstGeom prst="rect">
            <a:avLst/>
          </a:prstGeom>
          <a:noFill/>
          <a:ln/>
        </p:spPr>
        <p:txBody>
          <a:bodyPr wrap="square" lIns="0" tIns="0" rIns="0" bIns="0" rtlCol="0" anchor="ctr"/>
          <a:lstStyle/>
          <a:p>
            <a:pPr marL="0" indent="0">
              <a:buNone/>
            </a:pPr>
            <a:r>
              <a:rPr lang="en-US" sz="1300" b="1" dirty="0">
                <a:solidFill>
                  <a:srgbClr val="9AA3B0"/>
                </a:solidFill>
                <a:latin typeface="Calibri" pitchFamily="34" charset="0"/>
                <a:ea typeface="Calibri" pitchFamily="34" charset="-122"/>
                <a:cs typeface="Calibri" pitchFamily="34" charset="-120"/>
              </a:rPr>
              <a:t>The lesson</a:t>
            </a:r>
            <a:endParaRPr lang="en-US" sz="1300" dirty="0"/>
          </a:p>
        </p:txBody>
      </p:sp>
      <p:sp>
        <p:nvSpPr>
          <p:cNvPr id="12" name="Text 10"/>
          <p:cNvSpPr txBox="1"/>
          <p:nvPr/>
        </p:nvSpPr>
        <p:spPr>
          <a:xfrm>
            <a:off x="868680" y="4498848"/>
            <a:ext cx="10454335" cy="1188720"/>
          </a:xfrm>
          <a:prstGeom prst="rect">
            <a:avLst/>
          </a:prstGeom>
          <a:noFill/>
          <a:ln/>
        </p:spPr>
        <p:txBody>
          <a:bodyPr wrap="square" lIns="0" tIns="0" rIns="0" bIns="0" rtlCol="0" anchor="t"/>
          <a:lstStyle/>
          <a:p>
            <a:pPr marL="0" indent="0">
              <a:lnSpc>
                <a:spcPct val="110000"/>
              </a:lnSpc>
              <a:buNone/>
            </a:pPr>
            <a:r>
              <a:rPr lang="en-US" sz="1800" b="1" dirty="0">
                <a:solidFill>
                  <a:srgbClr val="FFFFFF"/>
                </a:solidFill>
                <a:latin typeface="Cambria" pitchFamily="34" charset="0"/>
                <a:ea typeface="Cambria" pitchFamily="34" charset="-122"/>
                <a:cs typeface="Cambria" pitchFamily="34" charset="-120"/>
              </a:rPr>
              <a:t>The bag-valve mask is the drug that saved him. Naloxone bought time; oxygen bought the outcome.</a:t>
            </a:r>
            <a:endParaRPr lang="en-US" sz="1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5181E"/>
        </a:solidFill>
        <a:effectLst/>
      </p:bgPr>
    </p:bg>
    <p:spTree>
      <p:nvGrpSpPr>
        <p:cNvPr id="1" name=""/>
        <p:cNvGrpSpPr/>
        <p:nvPr/>
      </p:nvGrpSpPr>
      <p:grpSpPr>
        <a:xfrm>
          <a:off x="0" y="0"/>
          <a:ext cx="0" cy="0"/>
          <a:chOff x="0" y="0"/>
          <a:chExt cx="0" cy="0"/>
        </a:xfrm>
      </p:grpSpPr>
      <p:sp>
        <p:nvSpPr>
          <p:cNvPr id="2" name="Shape 0"/>
          <p:cNvSpPr/>
          <p:nvPr/>
        </p:nvSpPr>
        <p:spPr>
          <a:xfrm>
            <a:off x="548640" y="457200"/>
            <a:ext cx="2514600" cy="237744"/>
          </a:xfrm>
          <a:prstGeom prst="roundRect">
            <a:avLst>
              <a:gd name="adj" fmla="val 50000"/>
            </a:avLst>
          </a:prstGeom>
          <a:solidFill>
            <a:srgbClr val="990011"/>
          </a:solidFill>
          <a:ln/>
        </p:spPr>
        <p:txBody>
          <a:bodyPr/>
          <a:lstStyle/>
          <a:p>
            <a:endParaRPr lang="en-US"/>
          </a:p>
        </p:txBody>
      </p:sp>
      <p:sp>
        <p:nvSpPr>
          <p:cNvPr id="3" name="Text 1"/>
          <p:cNvSpPr txBox="1"/>
          <p:nvPr/>
        </p:nvSpPr>
        <p:spPr>
          <a:xfrm>
            <a:off x="548640" y="457200"/>
            <a:ext cx="2514600" cy="237744"/>
          </a:xfrm>
          <a:prstGeom prst="rect">
            <a:avLst/>
          </a:prstGeom>
          <a:noFill/>
          <a:ln/>
        </p:spPr>
        <p:txBody>
          <a:bodyPr wrap="square" lIns="0" tIns="0" rIns="0" bIns="0" rtlCol="0" anchor="ctr"/>
          <a:lstStyle/>
          <a:p>
            <a:pPr marL="0" indent="0" algn="ctr">
              <a:buNone/>
            </a:pPr>
            <a:r>
              <a:rPr lang="en-US" sz="950" b="1" kern="0" spc="80" dirty="0">
                <a:solidFill>
                  <a:srgbClr val="FFFFFF"/>
                </a:solidFill>
                <a:latin typeface="Calibri" pitchFamily="34" charset="0"/>
                <a:ea typeface="Calibri" pitchFamily="34" charset="-122"/>
                <a:cs typeface="Calibri" pitchFamily="34" charset="-120"/>
              </a:rPr>
              <a:t>TAKE IT BACK TO THE TRUCK</a:t>
            </a:r>
            <a:endParaRPr lang="en-US" sz="950" dirty="0"/>
          </a:p>
        </p:txBody>
      </p:sp>
      <p:sp>
        <p:nvSpPr>
          <p:cNvPr id="4" name="Text 2"/>
          <p:cNvSpPr txBox="1"/>
          <p:nvPr/>
        </p:nvSpPr>
        <p:spPr>
          <a:xfrm>
            <a:off x="548640" y="841248"/>
            <a:ext cx="7315200" cy="68580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Five things</a:t>
            </a:r>
            <a:endParaRPr lang="en-US" sz="3600" dirty="0"/>
          </a:p>
        </p:txBody>
      </p:sp>
      <p:sp>
        <p:nvSpPr>
          <p:cNvPr id="5" name="Shape 3"/>
          <p:cNvSpPr/>
          <p:nvPr/>
        </p:nvSpPr>
        <p:spPr>
          <a:xfrm>
            <a:off x="548640" y="1572768"/>
            <a:ext cx="11094415" cy="896112"/>
          </a:xfrm>
          <a:prstGeom prst="roundRect">
            <a:avLst>
              <a:gd name="adj" fmla="val 8163"/>
            </a:avLst>
          </a:prstGeom>
          <a:solidFill>
            <a:srgbClr val="20252E"/>
          </a:solidFill>
          <a:ln/>
        </p:spPr>
        <p:txBody>
          <a:bodyPr/>
          <a:lstStyle/>
          <a:p>
            <a:endParaRPr lang="en-US"/>
          </a:p>
        </p:txBody>
      </p:sp>
      <p:sp>
        <p:nvSpPr>
          <p:cNvPr id="6" name="Shape 4"/>
          <p:cNvSpPr/>
          <p:nvPr/>
        </p:nvSpPr>
        <p:spPr>
          <a:xfrm>
            <a:off x="804672" y="1810512"/>
            <a:ext cx="420624" cy="420624"/>
          </a:xfrm>
          <a:prstGeom prst="ellipse">
            <a:avLst/>
          </a:prstGeom>
          <a:solidFill>
            <a:srgbClr val="C23B4B"/>
          </a:solidFill>
          <a:ln/>
        </p:spPr>
        <p:txBody>
          <a:bodyPr/>
          <a:lstStyle/>
          <a:p>
            <a:endParaRPr lang="en-US"/>
          </a:p>
        </p:txBody>
      </p:sp>
      <p:sp>
        <p:nvSpPr>
          <p:cNvPr id="7" name="Text 5"/>
          <p:cNvSpPr txBox="1"/>
          <p:nvPr/>
        </p:nvSpPr>
        <p:spPr>
          <a:xfrm>
            <a:off x="804672" y="1810512"/>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8" name="Text 6"/>
          <p:cNvSpPr txBox="1"/>
          <p:nvPr/>
        </p:nvSpPr>
        <p:spPr>
          <a:xfrm>
            <a:off x="1417320" y="1673352"/>
            <a:ext cx="9905695" cy="347472"/>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Say the concentration out loud.</a:t>
            </a:r>
            <a:endParaRPr lang="en-US" sz="1500" dirty="0"/>
          </a:p>
        </p:txBody>
      </p:sp>
      <p:sp>
        <p:nvSpPr>
          <p:cNvPr id="9" name="Text 7"/>
          <p:cNvSpPr txBox="1"/>
          <p:nvPr/>
        </p:nvSpPr>
        <p:spPr>
          <a:xfrm>
            <a:off x="1417320" y="2020824"/>
            <a:ext cx="9905695" cy="384048"/>
          </a:xfrm>
          <a:prstGeom prst="rect">
            <a:avLst/>
          </a:prstGeom>
          <a:noFill/>
          <a:ln/>
        </p:spPr>
        <p:txBody>
          <a:bodyPr wrap="square" lIns="0" tIns="0" rIns="0" bIns="0" rtlCol="0" anchor="t"/>
          <a:lstStyle/>
          <a:p>
            <a:pPr marL="0" indent="0">
              <a:buNone/>
            </a:pPr>
            <a:r>
              <a:rPr lang="en-US" sz="1150" dirty="0">
                <a:solidFill>
                  <a:srgbClr val="A8B0BC"/>
                </a:solidFill>
                <a:latin typeface="Calibri" pitchFamily="34" charset="0"/>
                <a:ea typeface="Calibri" pitchFamily="34" charset="-122"/>
                <a:cs typeface="Calibri" pitchFamily="34" charset="-120"/>
              </a:rPr>
              <a:t>Every push, every time. "One milligram per milliliter." It is the cheapest error prevention that exists.</a:t>
            </a:r>
            <a:endParaRPr lang="en-US" sz="1150" dirty="0"/>
          </a:p>
        </p:txBody>
      </p:sp>
      <p:sp>
        <p:nvSpPr>
          <p:cNvPr id="10" name="Shape 8"/>
          <p:cNvSpPr/>
          <p:nvPr/>
        </p:nvSpPr>
        <p:spPr>
          <a:xfrm>
            <a:off x="548640" y="2532888"/>
            <a:ext cx="11094415" cy="896112"/>
          </a:xfrm>
          <a:prstGeom prst="roundRect">
            <a:avLst>
              <a:gd name="adj" fmla="val 8163"/>
            </a:avLst>
          </a:prstGeom>
          <a:solidFill>
            <a:srgbClr val="20252E"/>
          </a:solidFill>
          <a:ln/>
        </p:spPr>
        <p:txBody>
          <a:bodyPr/>
          <a:lstStyle/>
          <a:p>
            <a:endParaRPr lang="en-US"/>
          </a:p>
        </p:txBody>
      </p:sp>
      <p:sp>
        <p:nvSpPr>
          <p:cNvPr id="11" name="Shape 9"/>
          <p:cNvSpPr/>
          <p:nvPr/>
        </p:nvSpPr>
        <p:spPr>
          <a:xfrm>
            <a:off x="804672" y="2770632"/>
            <a:ext cx="420624" cy="420624"/>
          </a:xfrm>
          <a:prstGeom prst="ellipse">
            <a:avLst/>
          </a:prstGeom>
          <a:solidFill>
            <a:srgbClr val="C23B4B"/>
          </a:solidFill>
          <a:ln/>
        </p:spPr>
        <p:txBody>
          <a:bodyPr/>
          <a:lstStyle/>
          <a:p>
            <a:endParaRPr lang="en-US"/>
          </a:p>
        </p:txBody>
      </p:sp>
      <p:sp>
        <p:nvSpPr>
          <p:cNvPr id="12" name="Text 10"/>
          <p:cNvSpPr txBox="1"/>
          <p:nvPr/>
        </p:nvSpPr>
        <p:spPr>
          <a:xfrm>
            <a:off x="804672" y="2770632"/>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3" name="Text 11"/>
          <p:cNvSpPr txBox="1"/>
          <p:nvPr/>
        </p:nvSpPr>
        <p:spPr>
          <a:xfrm>
            <a:off x="1417320" y="2633472"/>
            <a:ext cx="9905695" cy="347472"/>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Bring the bag.</a:t>
            </a:r>
            <a:endParaRPr lang="en-US" sz="1500" dirty="0"/>
          </a:p>
        </p:txBody>
      </p:sp>
      <p:sp>
        <p:nvSpPr>
          <p:cNvPr id="14" name="Text 12"/>
          <p:cNvSpPr txBox="1"/>
          <p:nvPr/>
        </p:nvSpPr>
        <p:spPr>
          <a:xfrm>
            <a:off x="1417320" y="2980944"/>
            <a:ext cx="9905695" cy="384048"/>
          </a:xfrm>
          <a:prstGeom prst="rect">
            <a:avLst/>
          </a:prstGeom>
          <a:noFill/>
          <a:ln/>
        </p:spPr>
        <p:txBody>
          <a:bodyPr wrap="square" lIns="0" tIns="0" rIns="0" bIns="0" rtlCol="0" anchor="t"/>
          <a:lstStyle/>
          <a:p>
            <a:pPr marL="0" indent="0">
              <a:buNone/>
            </a:pPr>
            <a:r>
              <a:rPr lang="en-US" sz="1150" dirty="0">
                <a:solidFill>
                  <a:srgbClr val="A8B0BC"/>
                </a:solidFill>
                <a:latin typeface="Calibri" pitchFamily="34" charset="0"/>
                <a:ea typeface="Calibri" pitchFamily="34" charset="-122"/>
                <a:cs typeface="Calibri" pitchFamily="34" charset="-120"/>
              </a:rPr>
              <a:t>Or photograph every label. This one habit improves emergency department care more than any drug you carry.</a:t>
            </a:r>
            <a:endParaRPr lang="en-US" sz="1150" dirty="0"/>
          </a:p>
        </p:txBody>
      </p:sp>
      <p:sp>
        <p:nvSpPr>
          <p:cNvPr id="15" name="Shape 13"/>
          <p:cNvSpPr/>
          <p:nvPr/>
        </p:nvSpPr>
        <p:spPr>
          <a:xfrm>
            <a:off x="548640" y="3493008"/>
            <a:ext cx="11094415" cy="896112"/>
          </a:xfrm>
          <a:prstGeom prst="roundRect">
            <a:avLst>
              <a:gd name="adj" fmla="val 8163"/>
            </a:avLst>
          </a:prstGeom>
          <a:solidFill>
            <a:srgbClr val="20252E"/>
          </a:solidFill>
          <a:ln/>
        </p:spPr>
        <p:txBody>
          <a:bodyPr/>
          <a:lstStyle/>
          <a:p>
            <a:endParaRPr lang="en-US"/>
          </a:p>
        </p:txBody>
      </p:sp>
      <p:sp>
        <p:nvSpPr>
          <p:cNvPr id="16" name="Shape 14"/>
          <p:cNvSpPr/>
          <p:nvPr/>
        </p:nvSpPr>
        <p:spPr>
          <a:xfrm>
            <a:off x="804672" y="3730752"/>
            <a:ext cx="420624" cy="420624"/>
          </a:xfrm>
          <a:prstGeom prst="ellipse">
            <a:avLst/>
          </a:prstGeom>
          <a:solidFill>
            <a:srgbClr val="C23B4B"/>
          </a:solidFill>
          <a:ln/>
        </p:spPr>
        <p:txBody>
          <a:bodyPr/>
          <a:lstStyle/>
          <a:p>
            <a:endParaRPr lang="en-US"/>
          </a:p>
        </p:txBody>
      </p:sp>
      <p:sp>
        <p:nvSpPr>
          <p:cNvPr id="17" name="Text 15"/>
          <p:cNvSpPr txBox="1"/>
          <p:nvPr/>
        </p:nvSpPr>
        <p:spPr>
          <a:xfrm>
            <a:off x="804672" y="3730752"/>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8" name="Text 16"/>
          <p:cNvSpPr txBox="1"/>
          <p:nvPr/>
        </p:nvSpPr>
        <p:spPr>
          <a:xfrm>
            <a:off x="1417320" y="3593592"/>
            <a:ext cx="9905695" cy="347472"/>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Ask about the awkward ones.</a:t>
            </a:r>
            <a:endParaRPr lang="en-US" sz="1500" dirty="0"/>
          </a:p>
        </p:txBody>
      </p:sp>
      <p:sp>
        <p:nvSpPr>
          <p:cNvPr id="19" name="Text 17"/>
          <p:cNvSpPr txBox="1"/>
          <p:nvPr/>
        </p:nvSpPr>
        <p:spPr>
          <a:xfrm>
            <a:off x="1417320" y="3941064"/>
            <a:ext cx="9905695" cy="384048"/>
          </a:xfrm>
          <a:prstGeom prst="rect">
            <a:avLst/>
          </a:prstGeom>
          <a:noFill/>
          <a:ln/>
        </p:spPr>
        <p:txBody>
          <a:bodyPr wrap="square" lIns="0" tIns="0" rIns="0" bIns="0" rtlCol="0" anchor="t"/>
          <a:lstStyle/>
          <a:p>
            <a:pPr marL="0" indent="0">
              <a:buNone/>
            </a:pPr>
            <a:r>
              <a:rPr lang="en-US" sz="1150" dirty="0">
                <a:solidFill>
                  <a:srgbClr val="A8B0BC"/>
                </a:solidFill>
                <a:latin typeface="Calibri" pitchFamily="34" charset="0"/>
                <a:ea typeface="Calibri" pitchFamily="34" charset="-122"/>
                <a:cs typeface="Calibri" pitchFamily="34" charset="-120"/>
              </a:rPr>
              <a:t>PDE5 inhibitors, injections, patches, over-the-counter products, supplements. Ask privately and ask specifically.</a:t>
            </a:r>
            <a:endParaRPr lang="en-US" sz="1150" dirty="0"/>
          </a:p>
        </p:txBody>
      </p:sp>
      <p:sp>
        <p:nvSpPr>
          <p:cNvPr id="20" name="Shape 18"/>
          <p:cNvSpPr/>
          <p:nvPr/>
        </p:nvSpPr>
        <p:spPr>
          <a:xfrm>
            <a:off x="548640" y="4453128"/>
            <a:ext cx="11094415" cy="896112"/>
          </a:xfrm>
          <a:prstGeom prst="roundRect">
            <a:avLst>
              <a:gd name="adj" fmla="val 8163"/>
            </a:avLst>
          </a:prstGeom>
          <a:solidFill>
            <a:srgbClr val="20252E"/>
          </a:solidFill>
          <a:ln/>
        </p:spPr>
        <p:txBody>
          <a:bodyPr/>
          <a:lstStyle/>
          <a:p>
            <a:endParaRPr lang="en-US"/>
          </a:p>
        </p:txBody>
      </p:sp>
      <p:sp>
        <p:nvSpPr>
          <p:cNvPr id="21" name="Shape 19"/>
          <p:cNvSpPr/>
          <p:nvPr/>
        </p:nvSpPr>
        <p:spPr>
          <a:xfrm>
            <a:off x="804672" y="4690872"/>
            <a:ext cx="420624" cy="420624"/>
          </a:xfrm>
          <a:prstGeom prst="ellipse">
            <a:avLst/>
          </a:prstGeom>
          <a:solidFill>
            <a:srgbClr val="C23B4B"/>
          </a:solidFill>
          <a:ln/>
        </p:spPr>
        <p:txBody>
          <a:bodyPr/>
          <a:lstStyle/>
          <a:p>
            <a:endParaRPr lang="en-US"/>
          </a:p>
        </p:txBody>
      </p:sp>
      <p:sp>
        <p:nvSpPr>
          <p:cNvPr id="22" name="Text 20"/>
          <p:cNvSpPr txBox="1"/>
          <p:nvPr/>
        </p:nvSpPr>
        <p:spPr>
          <a:xfrm>
            <a:off x="804672" y="4690872"/>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3" name="Text 21"/>
          <p:cNvSpPr txBox="1"/>
          <p:nvPr/>
        </p:nvSpPr>
        <p:spPr>
          <a:xfrm>
            <a:off x="1417320" y="4553712"/>
            <a:ext cx="9905695" cy="347472"/>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Know what blunts your drugs.</a:t>
            </a:r>
            <a:endParaRPr lang="en-US" sz="1500" dirty="0"/>
          </a:p>
        </p:txBody>
      </p:sp>
      <p:sp>
        <p:nvSpPr>
          <p:cNvPr id="24" name="Text 22"/>
          <p:cNvSpPr txBox="1"/>
          <p:nvPr/>
        </p:nvSpPr>
        <p:spPr>
          <a:xfrm>
            <a:off x="1417320" y="4901184"/>
            <a:ext cx="9905695" cy="384048"/>
          </a:xfrm>
          <a:prstGeom prst="rect">
            <a:avLst/>
          </a:prstGeom>
          <a:noFill/>
          <a:ln/>
        </p:spPr>
        <p:txBody>
          <a:bodyPr wrap="square" lIns="0" tIns="0" rIns="0" bIns="0" rtlCol="0" anchor="t"/>
          <a:lstStyle/>
          <a:p>
            <a:pPr marL="0" indent="0">
              <a:buNone/>
            </a:pPr>
            <a:r>
              <a:rPr lang="en-US" sz="1150" dirty="0">
                <a:solidFill>
                  <a:srgbClr val="A8B0BC"/>
                </a:solidFill>
                <a:latin typeface="Calibri" pitchFamily="34" charset="0"/>
                <a:ea typeface="Calibri" pitchFamily="34" charset="-122"/>
                <a:cs typeface="Calibri" pitchFamily="34" charset="-120"/>
              </a:rPr>
              <a:t>Beta blockers blunt epinephrine and atropine. Buprenorphine blunts fentanyl. Anticipate it instead of being surprised by it.</a:t>
            </a:r>
            <a:endParaRPr lang="en-US" sz="1150" dirty="0"/>
          </a:p>
        </p:txBody>
      </p:sp>
      <p:sp>
        <p:nvSpPr>
          <p:cNvPr id="25" name="Shape 23"/>
          <p:cNvSpPr/>
          <p:nvPr/>
        </p:nvSpPr>
        <p:spPr>
          <a:xfrm>
            <a:off x="548640" y="5413248"/>
            <a:ext cx="11094415" cy="896112"/>
          </a:xfrm>
          <a:prstGeom prst="roundRect">
            <a:avLst>
              <a:gd name="adj" fmla="val 8163"/>
            </a:avLst>
          </a:prstGeom>
          <a:solidFill>
            <a:srgbClr val="20252E"/>
          </a:solidFill>
          <a:ln/>
        </p:spPr>
        <p:txBody>
          <a:bodyPr/>
          <a:lstStyle/>
          <a:p>
            <a:endParaRPr lang="en-US"/>
          </a:p>
        </p:txBody>
      </p:sp>
      <p:sp>
        <p:nvSpPr>
          <p:cNvPr id="26" name="Shape 24"/>
          <p:cNvSpPr/>
          <p:nvPr/>
        </p:nvSpPr>
        <p:spPr>
          <a:xfrm>
            <a:off x="804672" y="5650992"/>
            <a:ext cx="420624" cy="420624"/>
          </a:xfrm>
          <a:prstGeom prst="ellipse">
            <a:avLst/>
          </a:prstGeom>
          <a:solidFill>
            <a:srgbClr val="C23B4B"/>
          </a:solidFill>
          <a:ln/>
        </p:spPr>
        <p:txBody>
          <a:bodyPr/>
          <a:lstStyle/>
          <a:p>
            <a:endParaRPr lang="en-US"/>
          </a:p>
        </p:txBody>
      </p:sp>
      <p:sp>
        <p:nvSpPr>
          <p:cNvPr id="27" name="Text 25"/>
          <p:cNvSpPr txBox="1"/>
          <p:nvPr/>
        </p:nvSpPr>
        <p:spPr>
          <a:xfrm>
            <a:off x="804672" y="5650992"/>
            <a:ext cx="420624"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28" name="Text 26"/>
          <p:cNvSpPr txBox="1"/>
          <p:nvPr/>
        </p:nvSpPr>
        <p:spPr>
          <a:xfrm>
            <a:off x="1417320" y="5513832"/>
            <a:ext cx="9905695" cy="347472"/>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Pick an endpoint before you push.</a:t>
            </a:r>
            <a:endParaRPr lang="en-US" sz="1500" dirty="0"/>
          </a:p>
        </p:txBody>
      </p:sp>
      <p:sp>
        <p:nvSpPr>
          <p:cNvPr id="29" name="Text 27"/>
          <p:cNvSpPr txBox="1"/>
          <p:nvPr/>
        </p:nvSpPr>
        <p:spPr>
          <a:xfrm>
            <a:off x="1417320" y="5861304"/>
            <a:ext cx="9905695" cy="384048"/>
          </a:xfrm>
          <a:prstGeom prst="rect">
            <a:avLst/>
          </a:prstGeom>
          <a:noFill/>
          <a:ln/>
        </p:spPr>
        <p:txBody>
          <a:bodyPr wrap="square" lIns="0" tIns="0" rIns="0" bIns="0" rtlCol="0" anchor="t"/>
          <a:lstStyle/>
          <a:p>
            <a:pPr marL="0" indent="0">
              <a:buNone/>
            </a:pPr>
            <a:r>
              <a:rPr lang="en-US" sz="1150" dirty="0">
                <a:solidFill>
                  <a:srgbClr val="A8B0BC"/>
                </a:solidFill>
                <a:latin typeface="Calibri" pitchFamily="34" charset="0"/>
                <a:ea typeface="Calibri" pitchFamily="34" charset="-122"/>
                <a:cs typeface="Calibri" pitchFamily="34" charset="-120"/>
              </a:rPr>
              <a:t>A pressure, a rate, a pain score, an end-tidal. If you can’t name the endpoint, you are dosing rather than treating.</a:t>
            </a:r>
            <a:endParaRPr lang="en-US" sz="11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18872"/>
            <a:ext cx="11094415" cy="256032"/>
          </a:xfrm>
          <a:prstGeom prst="rect">
            <a:avLst/>
          </a:prstGeom>
          <a:noFill/>
          <a:ln/>
        </p:spPr>
        <p:txBody>
          <a:bodyPr wrap="square" lIns="0" tIns="0" rIns="0" bIns="0" rtlCol="0" anchor="ctr"/>
          <a:lstStyle/>
          <a:p>
            <a:pPr marL="0" indent="0">
              <a:buNone/>
            </a:pPr>
            <a:r>
              <a:rPr lang="en-US" sz="1050" b="1" kern="0" spc="200" dirty="0">
                <a:solidFill>
                  <a:srgbClr val="990011"/>
                </a:solidFill>
                <a:latin typeface="Calibri" pitchFamily="34" charset="0"/>
                <a:ea typeface="Calibri" pitchFamily="34" charset="-122"/>
                <a:cs typeface="Calibri" pitchFamily="34" charset="-120"/>
              </a:rPr>
              <a:t>BEFORE YOU GO</a:t>
            </a:r>
            <a:endParaRPr lang="en-US" sz="1050" dirty="0"/>
          </a:p>
        </p:txBody>
      </p:sp>
      <p:sp>
        <p:nvSpPr>
          <p:cNvPr id="3" name="Text 1"/>
          <p:cNvSpPr txBox="1"/>
          <p:nvPr/>
        </p:nvSpPr>
        <p:spPr>
          <a:xfrm>
            <a:off x="548640" y="384048"/>
            <a:ext cx="11094415" cy="713232"/>
          </a:xfrm>
          <a:prstGeom prst="rect">
            <a:avLst/>
          </a:prstGeom>
          <a:noFill/>
          <a:ln/>
        </p:spPr>
        <p:txBody>
          <a:bodyPr wrap="square" lIns="0" tIns="0" rIns="0" bIns="0" rtlCol="0" anchor="ctr"/>
          <a:lstStyle/>
          <a:p>
            <a:pPr marL="0" indent="0">
              <a:buNone/>
            </a:pPr>
            <a:r>
              <a:rPr lang="en-US" sz="2900" b="1" dirty="0">
                <a:solidFill>
                  <a:srgbClr val="15181E"/>
                </a:solidFill>
                <a:latin typeface="Cambria" pitchFamily="34" charset="0"/>
                <a:ea typeface="Cambria" pitchFamily="34" charset="-122"/>
                <a:cs typeface="Cambria" pitchFamily="34" charset="-120"/>
              </a:rPr>
              <a:t>Questions, and a last word on protocol</a:t>
            </a:r>
            <a:endParaRPr lang="en-US" sz="2900" dirty="0"/>
          </a:p>
        </p:txBody>
      </p:sp>
      <p:sp>
        <p:nvSpPr>
          <p:cNvPr id="4" name="Shape 2"/>
          <p:cNvSpPr/>
          <p:nvPr/>
        </p:nvSpPr>
        <p:spPr>
          <a:xfrm>
            <a:off x="548640" y="1325880"/>
            <a:ext cx="5364328" cy="2286000"/>
          </a:xfrm>
          <a:prstGeom prst="roundRect">
            <a:avLst>
              <a:gd name="adj" fmla="val 3200"/>
            </a:avLst>
          </a:prstGeom>
          <a:solidFill>
            <a:srgbClr val="F4F1F1"/>
          </a:solidFill>
          <a:ln/>
        </p:spPr>
        <p:txBody>
          <a:bodyPr/>
          <a:lstStyle/>
          <a:p>
            <a:endParaRPr lang="en-US"/>
          </a:p>
        </p:txBody>
      </p:sp>
      <p:sp>
        <p:nvSpPr>
          <p:cNvPr id="5" name="Text 3"/>
          <p:cNvSpPr txBox="1"/>
          <p:nvPr/>
        </p:nvSpPr>
        <p:spPr>
          <a:xfrm>
            <a:off x="768096" y="1472184"/>
            <a:ext cx="4925416" cy="329184"/>
          </a:xfrm>
          <a:prstGeom prst="rect">
            <a:avLst/>
          </a:prstGeom>
          <a:noFill/>
          <a:ln/>
        </p:spPr>
        <p:txBody>
          <a:bodyPr wrap="square" lIns="0" tIns="0" rIns="0" bIns="0" rtlCol="0" anchor="ctr"/>
          <a:lstStyle/>
          <a:p>
            <a:pPr marL="0" indent="0">
              <a:buNone/>
            </a:pPr>
            <a:r>
              <a:rPr lang="en-US" sz="1400" b="1" dirty="0">
                <a:solidFill>
                  <a:srgbClr val="990011"/>
                </a:solidFill>
                <a:latin typeface="Calibri" pitchFamily="34" charset="0"/>
                <a:ea typeface="Calibri" pitchFamily="34" charset="-122"/>
                <a:cs typeface="Calibri" pitchFamily="34" charset="-120"/>
              </a:rPr>
              <a:t>Where these numbers came from</a:t>
            </a:r>
            <a:endParaRPr lang="en-US" sz="1400" dirty="0"/>
          </a:p>
        </p:txBody>
      </p:sp>
      <p:sp>
        <p:nvSpPr>
          <p:cNvPr id="6" name="Text 4"/>
          <p:cNvSpPr txBox="1"/>
          <p:nvPr/>
        </p:nvSpPr>
        <p:spPr>
          <a:xfrm>
            <a:off x="768096" y="1828800"/>
            <a:ext cx="4925416" cy="1636776"/>
          </a:xfrm>
          <a:prstGeom prst="rect">
            <a:avLst/>
          </a:prstGeom>
          <a:noFill/>
          <a:ln/>
        </p:spPr>
        <p:txBody>
          <a:bodyPr wrap="square" lIns="0" tIns="0" rIns="0" bIns="0" rtlCol="0" anchor="t"/>
          <a:lstStyle/>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Doses and indications in this deck reflect commonly taught adult values and current national guidance, including the 2025 AHA guideline update for cardiac arrest care and current FDA labeling on GLP-1 receptor agonists and aspiration risk.</a:t>
            </a:r>
            <a:endParaRPr lang="en-US" sz="1150" dirty="0"/>
          </a:p>
          <a:p>
            <a:pPr marL="0" indent="0">
              <a:lnSpc>
                <a:spcPct val="105000"/>
              </a:lnSpc>
              <a:spcAft>
                <a:spcPts val="300"/>
              </a:spcAft>
              <a:buNone/>
            </a:pPr>
            <a:r>
              <a:rPr lang="en-US" sz="500" dirty="0">
                <a:solidFill>
                  <a:srgbClr val="3C424C"/>
                </a:solidFill>
                <a:latin typeface="Calibri" pitchFamily="34" charset="0"/>
                <a:ea typeface="Calibri" pitchFamily="34" charset="-122"/>
                <a:cs typeface="Calibri" pitchFamily="34" charset="-120"/>
              </a:rPr>
              <a:t> </a:t>
            </a:r>
            <a:endParaRPr lang="en-US" sz="1150" dirty="0"/>
          </a:p>
          <a:p>
            <a:pPr marL="0" indent="0">
              <a:lnSpc>
                <a:spcPct val="105000"/>
              </a:lnSpc>
              <a:spcAft>
                <a:spcPts val="300"/>
              </a:spcAft>
              <a:buNone/>
            </a:pPr>
            <a:r>
              <a:rPr lang="en-US" sz="1150" dirty="0">
                <a:solidFill>
                  <a:srgbClr val="3C424C"/>
                </a:solidFill>
                <a:latin typeface="Calibri" pitchFamily="34" charset="0"/>
                <a:ea typeface="Calibri" pitchFamily="34" charset="-122"/>
                <a:cs typeface="Calibri" pitchFamily="34" charset="-120"/>
              </a:rPr>
              <a:t>They are teaching values. Your agency’s protocols, your state scope of practice, and your medical director are the operative authority on every one of them.</a:t>
            </a:r>
            <a:endParaRPr lang="en-US" sz="1150" dirty="0"/>
          </a:p>
        </p:txBody>
      </p:sp>
      <p:sp>
        <p:nvSpPr>
          <p:cNvPr id="7" name="Shape 5"/>
          <p:cNvSpPr/>
          <p:nvPr/>
        </p:nvSpPr>
        <p:spPr>
          <a:xfrm>
            <a:off x="6278728" y="1325880"/>
            <a:ext cx="5364328" cy="2286000"/>
          </a:xfrm>
          <a:prstGeom prst="roundRect">
            <a:avLst>
              <a:gd name="adj" fmla="val 3200"/>
            </a:avLst>
          </a:prstGeom>
          <a:solidFill>
            <a:srgbClr val="EDEFF5"/>
          </a:solidFill>
          <a:ln/>
        </p:spPr>
        <p:txBody>
          <a:bodyPr/>
          <a:lstStyle/>
          <a:p>
            <a:endParaRPr lang="en-US"/>
          </a:p>
        </p:txBody>
      </p:sp>
      <p:sp>
        <p:nvSpPr>
          <p:cNvPr id="8" name="Text 6"/>
          <p:cNvSpPr txBox="1"/>
          <p:nvPr/>
        </p:nvSpPr>
        <p:spPr>
          <a:xfrm>
            <a:off x="6498184" y="1472184"/>
            <a:ext cx="4925416" cy="329184"/>
          </a:xfrm>
          <a:prstGeom prst="rect">
            <a:avLst/>
          </a:prstGeom>
          <a:noFill/>
          <a:ln/>
        </p:spPr>
        <p:txBody>
          <a:bodyPr wrap="square" lIns="0" tIns="0" rIns="0" bIns="0" rtlCol="0" anchor="ctr"/>
          <a:lstStyle/>
          <a:p>
            <a:pPr marL="0" indent="0">
              <a:buNone/>
            </a:pPr>
            <a:r>
              <a:rPr lang="en-US" sz="1400" b="1" dirty="0">
                <a:solidFill>
                  <a:srgbClr val="2F3C7E"/>
                </a:solidFill>
                <a:latin typeface="Calibri" pitchFamily="34" charset="0"/>
                <a:ea typeface="Calibri" pitchFamily="34" charset="-122"/>
                <a:cs typeface="Calibri" pitchFamily="34" charset="-120"/>
              </a:rPr>
              <a:t>Worth reviewing on your own</a:t>
            </a:r>
            <a:endParaRPr lang="en-US" sz="1400" dirty="0"/>
          </a:p>
        </p:txBody>
      </p:sp>
      <p:sp>
        <p:nvSpPr>
          <p:cNvPr id="9" name="Text 7"/>
          <p:cNvSpPr txBox="1"/>
          <p:nvPr/>
        </p:nvSpPr>
        <p:spPr>
          <a:xfrm>
            <a:off x="6498184" y="1828800"/>
            <a:ext cx="4925416" cy="1636776"/>
          </a:xfrm>
          <a:prstGeom prst="rect">
            <a:avLst/>
          </a:prstGeom>
          <a:noFill/>
          <a:ln/>
        </p:spPr>
        <p:txBody>
          <a:bodyPr wrap="square" lIns="0" tIns="0" rIns="0" bIns="0" rtlCol="0" anchor="t"/>
          <a:lstStyle/>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Your own agency’s drug list — pull it up and check every concentration you carry</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Your protocol’s nitroglycerin contraindications and blood pressure floor</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Your sedation monitoring requirements and documentation standard</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Your system’s trauma triage criteria and whether anticoagulation is listed</a:t>
            </a:r>
            <a:endParaRPr lang="en-US" sz="1150" dirty="0"/>
          </a:p>
          <a:p>
            <a:pPr marL="203200" indent="-203200">
              <a:lnSpc>
                <a:spcPct val="105000"/>
              </a:lnSpc>
              <a:spcAft>
                <a:spcPts val="300"/>
              </a:spcAft>
              <a:buSzPct val="100000"/>
              <a:buChar char="▪"/>
            </a:pPr>
            <a:r>
              <a:rPr lang="en-US" sz="1150" dirty="0">
                <a:solidFill>
                  <a:srgbClr val="3C424C"/>
                </a:solidFill>
                <a:latin typeface="Calibri" pitchFamily="34" charset="0"/>
                <a:ea typeface="Calibri" pitchFamily="34" charset="-122"/>
                <a:cs typeface="Calibri" pitchFamily="34" charset="-120"/>
              </a:rPr>
              <a:t>Poison control: 1-800-222-1222, available 24 hours, and they want your call</a:t>
            </a:r>
            <a:endParaRPr lang="en-US" sz="1150" dirty="0"/>
          </a:p>
        </p:txBody>
      </p:sp>
      <p:sp>
        <p:nvSpPr>
          <p:cNvPr id="10" name="Shape 8"/>
          <p:cNvSpPr/>
          <p:nvPr/>
        </p:nvSpPr>
        <p:spPr>
          <a:xfrm>
            <a:off x="548640" y="3840480"/>
            <a:ext cx="11094415" cy="2103120"/>
          </a:xfrm>
          <a:prstGeom prst="roundRect">
            <a:avLst>
              <a:gd name="adj" fmla="val 3478"/>
            </a:avLst>
          </a:prstGeom>
          <a:solidFill>
            <a:srgbClr val="15181E"/>
          </a:solidFill>
          <a:ln/>
        </p:spPr>
        <p:txBody>
          <a:bodyPr/>
          <a:lstStyle/>
          <a:p>
            <a:endParaRPr lang="en-US"/>
          </a:p>
        </p:txBody>
      </p:sp>
      <p:sp>
        <p:nvSpPr>
          <p:cNvPr id="11" name="Text 9"/>
          <p:cNvSpPr txBox="1"/>
          <p:nvPr/>
        </p:nvSpPr>
        <p:spPr>
          <a:xfrm>
            <a:off x="868680" y="4114800"/>
            <a:ext cx="10454335" cy="640080"/>
          </a:xfrm>
          <a:prstGeom prst="rect">
            <a:avLst/>
          </a:prstGeom>
          <a:noFill/>
          <a:ln/>
        </p:spPr>
        <p:txBody>
          <a:bodyPr wrap="square" lIns="0" tIns="0" rIns="0" bIns="0" rtlCol="0" anchor="ctr"/>
          <a:lstStyle/>
          <a:p>
            <a:pPr marL="0" indent="0">
              <a:buNone/>
            </a:pPr>
            <a:r>
              <a:rPr lang="en-US" sz="2600" b="1" dirty="0">
                <a:solidFill>
                  <a:srgbClr val="FFFFFF"/>
                </a:solidFill>
                <a:latin typeface="Cambria" pitchFamily="34" charset="0"/>
                <a:ea typeface="Cambria" pitchFamily="34" charset="-122"/>
                <a:cs typeface="Cambria" pitchFamily="34" charset="-120"/>
              </a:rPr>
              <a:t>The bottles on the counter are part of your assessment.</a:t>
            </a:r>
            <a:endParaRPr lang="en-US" sz="2600" dirty="0"/>
          </a:p>
        </p:txBody>
      </p:sp>
      <p:sp>
        <p:nvSpPr>
          <p:cNvPr id="12" name="Text 10"/>
          <p:cNvSpPr txBox="1"/>
          <p:nvPr/>
        </p:nvSpPr>
        <p:spPr>
          <a:xfrm>
            <a:off x="868680" y="4846320"/>
            <a:ext cx="10454335" cy="822960"/>
          </a:xfrm>
          <a:prstGeom prst="rect">
            <a:avLst/>
          </a:prstGeom>
          <a:noFill/>
          <a:ln/>
        </p:spPr>
        <p:txBody>
          <a:bodyPr wrap="square" lIns="0" tIns="0" rIns="0" bIns="0" rtlCol="0" anchor="t"/>
          <a:lstStyle/>
          <a:p>
            <a:pPr marL="0" indent="0">
              <a:buNone/>
            </a:pPr>
            <a:r>
              <a:rPr lang="en-US" sz="1400" dirty="0">
                <a:solidFill>
                  <a:srgbClr val="A8B0BC"/>
                </a:solidFill>
                <a:latin typeface="Calibri" pitchFamily="34" charset="0"/>
                <a:ea typeface="Calibri" pitchFamily="34" charset="-122"/>
                <a:cs typeface="Calibri" pitchFamily="34" charset="-120"/>
              </a:rPr>
              <a:t>Treat them the way you treat a 12-lead or a lung sound — as data you collect, interpret and hand off. Thank you.</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13924</Words>
  <Application>Microsoft Macintosh PowerPoint</Application>
  <PresentationFormat>Widescreen</PresentationFormat>
  <Paragraphs>1089</Paragraphs>
  <Slides>53</Slides>
  <Notes>53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Pharmacology for the Field</dc:title>
  <dc:subject>PptxGenJS Presentation</dc:subject>
  <dc:creator>EMS Education</dc:creator>
  <cp:lastModifiedBy>James Kempema, MD</cp:lastModifiedBy>
  <cp:revision>1</cp:revision>
  <dcterms:created xsi:type="dcterms:W3CDTF">2026-08-31T17:24:32Z</dcterms:created>
  <dcterms:modified xsi:type="dcterms:W3CDTF">2026-08-31T17:30:17Z</dcterms:modified>
</cp:coreProperties>
</file>