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327" r:id="rId3"/>
    <p:sldId id="257" r:id="rId4"/>
    <p:sldId id="279" r:id="rId5"/>
    <p:sldId id="265" r:id="rId6"/>
    <p:sldId id="267" r:id="rId7"/>
    <p:sldId id="261" r:id="rId8"/>
    <p:sldId id="311" r:id="rId9"/>
    <p:sldId id="266" r:id="rId10"/>
    <p:sldId id="268" r:id="rId11"/>
    <p:sldId id="262" r:id="rId12"/>
    <p:sldId id="312" r:id="rId13"/>
    <p:sldId id="263" r:id="rId14"/>
    <p:sldId id="269" r:id="rId15"/>
    <p:sldId id="270" r:id="rId16"/>
    <p:sldId id="275" r:id="rId17"/>
    <p:sldId id="264" r:id="rId18"/>
    <p:sldId id="313" r:id="rId19"/>
    <p:sldId id="271" r:id="rId20"/>
    <p:sldId id="272" r:id="rId21"/>
    <p:sldId id="314" r:id="rId22"/>
    <p:sldId id="273" r:id="rId23"/>
    <p:sldId id="274" r:id="rId24"/>
    <p:sldId id="276" r:id="rId25"/>
    <p:sldId id="277" r:id="rId26"/>
    <p:sldId id="315" r:id="rId27"/>
    <p:sldId id="278" r:id="rId28"/>
    <p:sldId id="281" r:id="rId29"/>
    <p:sldId id="316" r:id="rId30"/>
    <p:sldId id="282" r:id="rId31"/>
    <p:sldId id="283" r:id="rId32"/>
    <p:sldId id="284" r:id="rId33"/>
    <p:sldId id="285" r:id="rId34"/>
    <p:sldId id="317" r:id="rId35"/>
    <p:sldId id="287" r:id="rId36"/>
    <p:sldId id="288" r:id="rId37"/>
    <p:sldId id="289" r:id="rId38"/>
    <p:sldId id="290" r:id="rId39"/>
    <p:sldId id="318" r:id="rId40"/>
    <p:sldId id="319" r:id="rId41"/>
    <p:sldId id="328" r:id="rId42"/>
    <p:sldId id="321" r:id="rId43"/>
    <p:sldId id="323" r:id="rId44"/>
    <p:sldId id="324" r:id="rId45"/>
    <p:sldId id="291" r:id="rId46"/>
    <p:sldId id="292" r:id="rId47"/>
    <p:sldId id="293" r:id="rId48"/>
    <p:sldId id="294" r:id="rId49"/>
    <p:sldId id="310" r:id="rId50"/>
    <p:sldId id="325" r:id="rId51"/>
    <p:sldId id="32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25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13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9495FD-012C-4446-951B-222ED89F30DF}" type="doc">
      <dgm:prSet loTypeId="urn:microsoft.com/office/officeart/2005/8/layout/vList2" loCatId="list" qsTypeId="urn:microsoft.com/office/officeart/2005/8/quickstyle/simple1#1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CC703609-3C1F-4E12-94B0-600AB870603C}">
      <dgm:prSet/>
      <dgm:spPr/>
      <dgm:t>
        <a:bodyPr/>
        <a:lstStyle/>
        <a:p>
          <a:r>
            <a:rPr lang="en-US"/>
            <a:t>DKA</a:t>
          </a:r>
        </a:p>
      </dgm:t>
    </dgm:pt>
    <dgm:pt modelId="{A2395719-A6C1-472A-8E55-57F8E9B80093}" type="parTrans" cxnId="{60795A91-C0FC-4CD1-9F46-2A2567729E06}">
      <dgm:prSet/>
      <dgm:spPr/>
      <dgm:t>
        <a:bodyPr/>
        <a:lstStyle/>
        <a:p>
          <a:endParaRPr lang="en-US"/>
        </a:p>
      </dgm:t>
    </dgm:pt>
    <dgm:pt modelId="{D9D7CE26-46AC-4D64-9F1C-E86EE99146E8}" type="sibTrans" cxnId="{60795A91-C0FC-4CD1-9F46-2A2567729E06}">
      <dgm:prSet/>
      <dgm:spPr/>
      <dgm:t>
        <a:bodyPr/>
        <a:lstStyle/>
        <a:p>
          <a:endParaRPr lang="en-US"/>
        </a:p>
      </dgm:t>
    </dgm:pt>
    <dgm:pt modelId="{B680C426-5089-42AB-B9FD-A6BA5DC8B191}">
      <dgm:prSet/>
      <dgm:spPr/>
      <dgm:t>
        <a:bodyPr/>
        <a:lstStyle/>
        <a:p>
          <a:r>
            <a:rPr lang="en-US"/>
            <a:t>Kusmaul breathing </a:t>
          </a:r>
        </a:p>
      </dgm:t>
    </dgm:pt>
    <dgm:pt modelId="{0C12F701-2638-4C31-8327-85393B9F7087}" type="parTrans" cxnId="{C01C2ABE-42D1-41B2-90D7-7173727E73FB}">
      <dgm:prSet/>
      <dgm:spPr/>
      <dgm:t>
        <a:bodyPr/>
        <a:lstStyle/>
        <a:p>
          <a:endParaRPr lang="en-US"/>
        </a:p>
      </dgm:t>
    </dgm:pt>
    <dgm:pt modelId="{C55E7722-218C-48D6-AC71-D3E716A029F8}" type="sibTrans" cxnId="{C01C2ABE-42D1-41B2-90D7-7173727E73FB}">
      <dgm:prSet/>
      <dgm:spPr/>
      <dgm:t>
        <a:bodyPr/>
        <a:lstStyle/>
        <a:p>
          <a:endParaRPr lang="en-US"/>
        </a:p>
      </dgm:t>
    </dgm:pt>
    <dgm:pt modelId="{012D9607-4E8A-4CF6-8E80-DB35A9153B5B}">
      <dgm:prSet/>
      <dgm:spPr/>
      <dgm:t>
        <a:bodyPr/>
        <a:lstStyle/>
        <a:p>
          <a:r>
            <a:rPr lang="en-US"/>
            <a:t>Deep, slow breathing</a:t>
          </a:r>
        </a:p>
      </dgm:t>
    </dgm:pt>
    <dgm:pt modelId="{CFF70EF4-180F-4962-8A2E-5023E663424B}" type="parTrans" cxnId="{400F1671-9EA3-4BF5-A088-DCFC18CB0BB2}">
      <dgm:prSet/>
      <dgm:spPr/>
      <dgm:t>
        <a:bodyPr/>
        <a:lstStyle/>
        <a:p>
          <a:endParaRPr lang="en-US"/>
        </a:p>
      </dgm:t>
    </dgm:pt>
    <dgm:pt modelId="{A40CF3C7-093B-4D1A-8CF1-1CDE11C7BCE3}" type="sibTrans" cxnId="{400F1671-9EA3-4BF5-A088-DCFC18CB0BB2}">
      <dgm:prSet/>
      <dgm:spPr/>
      <dgm:t>
        <a:bodyPr/>
        <a:lstStyle/>
        <a:p>
          <a:endParaRPr lang="en-US"/>
        </a:p>
      </dgm:t>
    </dgm:pt>
    <dgm:pt modelId="{40F571E2-D069-4B6A-AF08-7F63B6B0696A}">
      <dgm:prSet/>
      <dgm:spPr/>
      <dgm:t>
        <a:bodyPr/>
        <a:lstStyle/>
        <a:p>
          <a:r>
            <a:rPr lang="en-US"/>
            <a:t>Hx of DM, weight loss, thirst</a:t>
          </a:r>
        </a:p>
      </dgm:t>
    </dgm:pt>
    <dgm:pt modelId="{BB8970B6-3E95-4F9C-8600-619CAFB0245E}" type="parTrans" cxnId="{7D1F6213-7A3F-4F26-85D2-2C25B2801468}">
      <dgm:prSet/>
      <dgm:spPr/>
      <dgm:t>
        <a:bodyPr/>
        <a:lstStyle/>
        <a:p>
          <a:endParaRPr lang="en-US"/>
        </a:p>
      </dgm:t>
    </dgm:pt>
    <dgm:pt modelId="{B104CD43-DBA8-4340-BE92-6BCF63F12FEC}" type="sibTrans" cxnId="{7D1F6213-7A3F-4F26-85D2-2C25B2801468}">
      <dgm:prSet/>
      <dgm:spPr/>
      <dgm:t>
        <a:bodyPr/>
        <a:lstStyle/>
        <a:p>
          <a:endParaRPr lang="en-US"/>
        </a:p>
      </dgm:t>
    </dgm:pt>
    <dgm:pt modelId="{65C87EE2-AEFC-4142-B805-85B0F6266053}">
      <dgm:prSet/>
      <dgm:spPr/>
      <dgm:t>
        <a:bodyPr/>
        <a:lstStyle/>
        <a:p>
          <a:r>
            <a:rPr lang="en-US"/>
            <a:t>Toxins</a:t>
          </a:r>
        </a:p>
      </dgm:t>
    </dgm:pt>
    <dgm:pt modelId="{82890FC0-D5E0-4D4C-A2FC-73C912998636}" type="parTrans" cxnId="{D8399012-EC36-4521-9E16-9B91C3E8028B}">
      <dgm:prSet/>
      <dgm:spPr/>
      <dgm:t>
        <a:bodyPr/>
        <a:lstStyle/>
        <a:p>
          <a:endParaRPr lang="en-US"/>
        </a:p>
      </dgm:t>
    </dgm:pt>
    <dgm:pt modelId="{09BCB5C8-D4E4-441D-83DF-FED05B449F71}" type="sibTrans" cxnId="{D8399012-EC36-4521-9E16-9B91C3E8028B}">
      <dgm:prSet/>
      <dgm:spPr/>
      <dgm:t>
        <a:bodyPr/>
        <a:lstStyle/>
        <a:p>
          <a:endParaRPr lang="en-US"/>
        </a:p>
      </dgm:t>
    </dgm:pt>
    <dgm:pt modelId="{70D56C47-C8A4-4B21-93E6-812F5B3E69E6}">
      <dgm:prSet/>
      <dgm:spPr/>
      <dgm:t>
        <a:bodyPr/>
        <a:lstStyle/>
        <a:p>
          <a:r>
            <a:rPr lang="en-US"/>
            <a:t>Opioids – slow shallow breathing</a:t>
          </a:r>
        </a:p>
      </dgm:t>
    </dgm:pt>
    <dgm:pt modelId="{69A6376D-B35B-4F01-936D-AB2B1F5296D9}" type="parTrans" cxnId="{25E41FD7-3FF8-41BD-892C-917C26873778}">
      <dgm:prSet/>
      <dgm:spPr/>
      <dgm:t>
        <a:bodyPr/>
        <a:lstStyle/>
        <a:p>
          <a:endParaRPr lang="en-US"/>
        </a:p>
      </dgm:t>
    </dgm:pt>
    <dgm:pt modelId="{14C107F2-A66D-4CDC-8212-469FB7376A41}" type="sibTrans" cxnId="{25E41FD7-3FF8-41BD-892C-917C26873778}">
      <dgm:prSet/>
      <dgm:spPr/>
      <dgm:t>
        <a:bodyPr/>
        <a:lstStyle/>
        <a:p>
          <a:endParaRPr lang="en-US"/>
        </a:p>
      </dgm:t>
    </dgm:pt>
    <dgm:pt modelId="{B0412EC5-548F-4905-BA45-BD05FA09D776}">
      <dgm:prSet/>
      <dgm:spPr/>
      <dgm:t>
        <a:bodyPr/>
        <a:lstStyle/>
        <a:p>
          <a:r>
            <a:rPr lang="en-US"/>
            <a:t>Aspirin </a:t>
          </a:r>
        </a:p>
      </dgm:t>
    </dgm:pt>
    <dgm:pt modelId="{EE7D3FE9-0CF3-4EB6-8A0D-771019A803B8}" type="parTrans" cxnId="{B9288353-62A0-4446-B399-AF6110FE2F9D}">
      <dgm:prSet/>
      <dgm:spPr/>
      <dgm:t>
        <a:bodyPr/>
        <a:lstStyle/>
        <a:p>
          <a:endParaRPr lang="en-US"/>
        </a:p>
      </dgm:t>
    </dgm:pt>
    <dgm:pt modelId="{8960E882-00F5-4D75-965B-59F347CDFF09}" type="sibTrans" cxnId="{B9288353-62A0-4446-B399-AF6110FE2F9D}">
      <dgm:prSet/>
      <dgm:spPr/>
      <dgm:t>
        <a:bodyPr/>
        <a:lstStyle/>
        <a:p>
          <a:endParaRPr lang="en-US"/>
        </a:p>
      </dgm:t>
    </dgm:pt>
    <dgm:pt modelId="{EA584168-6DAE-40AC-BCCA-955B1BBA3B20}">
      <dgm:prSet/>
      <dgm:spPr/>
      <dgm:t>
        <a:bodyPr/>
        <a:lstStyle/>
        <a:p>
          <a:r>
            <a:rPr lang="en-US"/>
            <a:t>Cardiomyopathy/myocarditis</a:t>
          </a:r>
        </a:p>
      </dgm:t>
    </dgm:pt>
    <dgm:pt modelId="{1ACBE850-0C5A-4AE8-AAE3-A233D5FE2631}" type="parTrans" cxnId="{05B42F8D-9FC6-4ABE-96EB-FDAAA491CE89}">
      <dgm:prSet/>
      <dgm:spPr/>
      <dgm:t>
        <a:bodyPr/>
        <a:lstStyle/>
        <a:p>
          <a:endParaRPr lang="en-US"/>
        </a:p>
      </dgm:t>
    </dgm:pt>
    <dgm:pt modelId="{55185008-EE24-47F2-8BDA-595E3CE75BFD}" type="sibTrans" cxnId="{05B42F8D-9FC6-4ABE-96EB-FDAAA491CE89}">
      <dgm:prSet/>
      <dgm:spPr/>
      <dgm:t>
        <a:bodyPr/>
        <a:lstStyle/>
        <a:p>
          <a:endParaRPr lang="en-US"/>
        </a:p>
      </dgm:t>
    </dgm:pt>
    <dgm:pt modelId="{4742DDA4-8708-44CA-BD0F-4D5EEE4EBFB6}">
      <dgm:prSet/>
      <dgm:spPr/>
      <dgm:t>
        <a:bodyPr/>
        <a:lstStyle/>
        <a:p>
          <a:r>
            <a:rPr lang="en-US"/>
            <a:t>Cough, wheeze, dyspnea</a:t>
          </a:r>
        </a:p>
      </dgm:t>
    </dgm:pt>
    <dgm:pt modelId="{B4BF1836-F623-4606-809A-7A9E5677CB81}" type="parTrans" cxnId="{BB1430FE-E517-4877-AAED-B608F8E6F3E2}">
      <dgm:prSet/>
      <dgm:spPr/>
      <dgm:t>
        <a:bodyPr/>
        <a:lstStyle/>
        <a:p>
          <a:endParaRPr lang="en-US"/>
        </a:p>
      </dgm:t>
    </dgm:pt>
    <dgm:pt modelId="{AE259E7A-E4A3-4B08-B365-A3A1AB84BCE5}" type="sibTrans" cxnId="{BB1430FE-E517-4877-AAED-B608F8E6F3E2}">
      <dgm:prSet/>
      <dgm:spPr/>
      <dgm:t>
        <a:bodyPr/>
        <a:lstStyle/>
        <a:p>
          <a:endParaRPr lang="en-US"/>
        </a:p>
      </dgm:t>
    </dgm:pt>
    <dgm:pt modelId="{1500306E-C238-416B-BC6F-8331ABE7539C}">
      <dgm:prSet/>
      <dgm:spPr/>
      <dgm:t>
        <a:bodyPr/>
        <a:lstStyle/>
        <a:p>
          <a:r>
            <a:rPr lang="en-US"/>
            <a:t>Clear lungs</a:t>
          </a:r>
        </a:p>
      </dgm:t>
    </dgm:pt>
    <dgm:pt modelId="{7F6EB6C7-80BE-42F8-8AC5-473831817FA5}" type="parTrans" cxnId="{EF69CBEC-7794-411C-A8FD-7D54BA6315A7}">
      <dgm:prSet/>
      <dgm:spPr/>
      <dgm:t>
        <a:bodyPr/>
        <a:lstStyle/>
        <a:p>
          <a:endParaRPr lang="en-US"/>
        </a:p>
      </dgm:t>
    </dgm:pt>
    <dgm:pt modelId="{8EEBD09F-0878-4CEC-8573-29FF30F15290}" type="sibTrans" cxnId="{EF69CBEC-7794-411C-A8FD-7D54BA6315A7}">
      <dgm:prSet/>
      <dgm:spPr/>
      <dgm:t>
        <a:bodyPr/>
        <a:lstStyle/>
        <a:p>
          <a:endParaRPr lang="en-US"/>
        </a:p>
      </dgm:t>
    </dgm:pt>
    <dgm:pt modelId="{4F5350DB-EDF8-4E8E-B41A-9F713694649F}">
      <dgm:prSet/>
      <dgm:spPr/>
      <dgm:t>
        <a:bodyPr/>
        <a:lstStyle/>
        <a:p>
          <a:r>
            <a:rPr lang="en-US"/>
            <a:t>Abdominal pain or infection</a:t>
          </a:r>
        </a:p>
      </dgm:t>
    </dgm:pt>
    <dgm:pt modelId="{2DA09B55-7EF7-4E11-BEE1-B360CCA551F2}" type="parTrans" cxnId="{71CD4974-40A7-41EB-9E67-A0C02EFA0E9A}">
      <dgm:prSet/>
      <dgm:spPr/>
      <dgm:t>
        <a:bodyPr/>
        <a:lstStyle/>
        <a:p>
          <a:endParaRPr lang="en-US"/>
        </a:p>
      </dgm:t>
    </dgm:pt>
    <dgm:pt modelId="{123D2F03-6DAE-4673-AC6C-6A26749FDEA7}" type="sibTrans" cxnId="{71CD4974-40A7-41EB-9E67-A0C02EFA0E9A}">
      <dgm:prSet/>
      <dgm:spPr/>
      <dgm:t>
        <a:bodyPr/>
        <a:lstStyle/>
        <a:p>
          <a:endParaRPr lang="en-US"/>
        </a:p>
      </dgm:t>
    </dgm:pt>
    <dgm:pt modelId="{66B1DBF0-7456-4B6F-B170-A3C0861EB0B7}">
      <dgm:prSet/>
      <dgm:spPr/>
      <dgm:t>
        <a:bodyPr/>
        <a:lstStyle/>
        <a:p>
          <a:r>
            <a:rPr lang="en-US"/>
            <a:t>Tender abdomen</a:t>
          </a:r>
        </a:p>
      </dgm:t>
    </dgm:pt>
    <dgm:pt modelId="{F0C84AC8-C998-4694-8789-E1D5388FADC5}" type="parTrans" cxnId="{A751318D-BA0F-44B7-9A59-17275A6D7E5F}">
      <dgm:prSet/>
      <dgm:spPr/>
      <dgm:t>
        <a:bodyPr/>
        <a:lstStyle/>
        <a:p>
          <a:endParaRPr lang="en-US"/>
        </a:p>
      </dgm:t>
    </dgm:pt>
    <dgm:pt modelId="{45F70933-A587-486F-B7D3-55FC557777F8}" type="sibTrans" cxnId="{A751318D-BA0F-44B7-9A59-17275A6D7E5F}">
      <dgm:prSet/>
      <dgm:spPr/>
      <dgm:t>
        <a:bodyPr/>
        <a:lstStyle/>
        <a:p>
          <a:endParaRPr lang="en-US"/>
        </a:p>
      </dgm:t>
    </dgm:pt>
    <dgm:pt modelId="{429232DD-9B6E-4BAC-A0C1-779FC66B448F}">
      <dgm:prSet/>
      <dgm:spPr/>
      <dgm:t>
        <a:bodyPr/>
        <a:lstStyle/>
        <a:p>
          <a:r>
            <a:rPr lang="en-US"/>
            <a:t>Distended abdomen</a:t>
          </a:r>
        </a:p>
      </dgm:t>
    </dgm:pt>
    <dgm:pt modelId="{91FA2CA6-952D-43EC-BAD7-44FD0B50A1FA}" type="parTrans" cxnId="{E5BA1E14-5EC9-447E-B12B-3E0E161F9473}">
      <dgm:prSet/>
      <dgm:spPr/>
      <dgm:t>
        <a:bodyPr/>
        <a:lstStyle/>
        <a:p>
          <a:endParaRPr lang="en-US"/>
        </a:p>
      </dgm:t>
    </dgm:pt>
    <dgm:pt modelId="{7907EBB5-E0FB-4C8A-913A-30E0C75579AF}" type="sibTrans" cxnId="{E5BA1E14-5EC9-447E-B12B-3E0E161F9473}">
      <dgm:prSet/>
      <dgm:spPr/>
      <dgm:t>
        <a:bodyPr/>
        <a:lstStyle/>
        <a:p>
          <a:endParaRPr lang="en-US"/>
        </a:p>
      </dgm:t>
    </dgm:pt>
    <dgm:pt modelId="{0652DE94-7479-4D9A-8916-72285A61B17A}">
      <dgm:prSet/>
      <dgm:spPr/>
      <dgm:t>
        <a:bodyPr/>
        <a:lstStyle/>
        <a:p>
          <a:r>
            <a:rPr lang="en-US"/>
            <a:t>Clear lung sounds</a:t>
          </a:r>
        </a:p>
      </dgm:t>
    </dgm:pt>
    <dgm:pt modelId="{237A1155-6BC6-4C11-8734-57AF9067EC01}" type="parTrans" cxnId="{38A2C256-52E1-469D-B342-746D2238CCFF}">
      <dgm:prSet/>
      <dgm:spPr/>
      <dgm:t>
        <a:bodyPr/>
        <a:lstStyle/>
        <a:p>
          <a:endParaRPr lang="en-US"/>
        </a:p>
      </dgm:t>
    </dgm:pt>
    <dgm:pt modelId="{1F03EE65-B978-43B5-A027-E436A0A3F8DD}" type="sibTrans" cxnId="{38A2C256-52E1-469D-B342-746D2238CCFF}">
      <dgm:prSet/>
      <dgm:spPr/>
      <dgm:t>
        <a:bodyPr/>
        <a:lstStyle/>
        <a:p>
          <a:endParaRPr lang="en-US"/>
        </a:p>
      </dgm:t>
    </dgm:pt>
    <dgm:pt modelId="{8631AA30-90BE-4EA4-B96B-063427D21B2F}">
      <dgm:prSet/>
      <dgm:spPr/>
      <dgm:t>
        <a:bodyPr/>
        <a:lstStyle/>
        <a:p>
          <a:r>
            <a:rPr lang="en-US"/>
            <a:t>Sepsis</a:t>
          </a:r>
        </a:p>
      </dgm:t>
    </dgm:pt>
    <dgm:pt modelId="{E363C1C1-44B6-4AF5-96F3-0F18F294CA17}" type="parTrans" cxnId="{2350A030-0C86-4756-84BB-110C99364A47}">
      <dgm:prSet/>
      <dgm:spPr/>
      <dgm:t>
        <a:bodyPr/>
        <a:lstStyle/>
        <a:p>
          <a:endParaRPr lang="en-US"/>
        </a:p>
      </dgm:t>
    </dgm:pt>
    <dgm:pt modelId="{F9C93A8E-BCAA-49EC-8044-034C607F5D4F}" type="sibTrans" cxnId="{2350A030-0C86-4756-84BB-110C99364A47}">
      <dgm:prSet/>
      <dgm:spPr/>
      <dgm:t>
        <a:bodyPr/>
        <a:lstStyle/>
        <a:p>
          <a:endParaRPr lang="en-US"/>
        </a:p>
      </dgm:t>
    </dgm:pt>
    <dgm:pt modelId="{C8E118B3-1AEA-4DE0-BDC7-713DC245CFF2}">
      <dgm:prSet/>
      <dgm:spPr/>
      <dgm:t>
        <a:bodyPr/>
        <a:lstStyle/>
        <a:p>
          <a:r>
            <a:rPr lang="en-US"/>
            <a:t>Fever</a:t>
          </a:r>
        </a:p>
      </dgm:t>
    </dgm:pt>
    <dgm:pt modelId="{975F1315-2EA6-4600-9C31-6A2BE630A66C}" type="parTrans" cxnId="{C728B08F-7A89-467A-9657-FD7F3A09C58C}">
      <dgm:prSet/>
      <dgm:spPr/>
      <dgm:t>
        <a:bodyPr/>
        <a:lstStyle/>
        <a:p>
          <a:endParaRPr lang="en-US"/>
        </a:p>
      </dgm:t>
    </dgm:pt>
    <dgm:pt modelId="{CA91A00F-1CEA-48FF-9538-13CDC44DE35F}" type="sibTrans" cxnId="{C728B08F-7A89-467A-9657-FD7F3A09C58C}">
      <dgm:prSet/>
      <dgm:spPr/>
      <dgm:t>
        <a:bodyPr/>
        <a:lstStyle/>
        <a:p>
          <a:endParaRPr lang="en-US"/>
        </a:p>
      </dgm:t>
    </dgm:pt>
    <dgm:pt modelId="{A0E92D7A-D131-488C-9CB1-7EE7A3C7EBC7}">
      <dgm:prSet/>
      <dgm:spPr/>
      <dgm:t>
        <a:bodyPr/>
        <a:lstStyle/>
        <a:p>
          <a:r>
            <a:rPr lang="en-US"/>
            <a:t>Ill appearing</a:t>
          </a:r>
        </a:p>
      </dgm:t>
    </dgm:pt>
    <dgm:pt modelId="{42851B19-4020-4815-A69F-D4424A66B118}" type="parTrans" cxnId="{1EFF1B31-A179-4C89-9946-E30671F61B25}">
      <dgm:prSet/>
      <dgm:spPr/>
      <dgm:t>
        <a:bodyPr/>
        <a:lstStyle/>
        <a:p>
          <a:endParaRPr lang="en-US"/>
        </a:p>
      </dgm:t>
    </dgm:pt>
    <dgm:pt modelId="{2DFCD847-0B5A-49D6-A42D-7DD399ED4756}" type="sibTrans" cxnId="{1EFF1B31-A179-4C89-9946-E30671F61B25}">
      <dgm:prSet/>
      <dgm:spPr/>
      <dgm:t>
        <a:bodyPr/>
        <a:lstStyle/>
        <a:p>
          <a:endParaRPr lang="en-US"/>
        </a:p>
      </dgm:t>
    </dgm:pt>
    <dgm:pt modelId="{EF2E2A1F-3F92-0446-9788-DAE0F5770FA1}" type="pres">
      <dgm:prSet presAssocID="{E89495FD-012C-4446-951B-222ED89F30DF}" presName="linear" presStyleCnt="0">
        <dgm:presLayoutVars>
          <dgm:animLvl val="lvl"/>
          <dgm:resizeHandles val="exact"/>
        </dgm:presLayoutVars>
      </dgm:prSet>
      <dgm:spPr/>
    </dgm:pt>
    <dgm:pt modelId="{82671BAC-953C-BF4D-BDE0-906A5084007A}" type="pres">
      <dgm:prSet presAssocID="{CC703609-3C1F-4E12-94B0-600AB870603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72A6307-E73C-3D46-B919-26E7B9AE6CDC}" type="pres">
      <dgm:prSet presAssocID="{CC703609-3C1F-4E12-94B0-600AB870603C}" presName="childText" presStyleLbl="revTx" presStyleIdx="0" presStyleCnt="5">
        <dgm:presLayoutVars>
          <dgm:bulletEnabled val="1"/>
        </dgm:presLayoutVars>
      </dgm:prSet>
      <dgm:spPr/>
    </dgm:pt>
    <dgm:pt modelId="{C96C8D47-A872-534E-8A5F-F616F206311C}" type="pres">
      <dgm:prSet presAssocID="{65C87EE2-AEFC-4142-B805-85B0F626605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E378BF0-A65C-FB44-BA50-94FA6C8C5FEF}" type="pres">
      <dgm:prSet presAssocID="{65C87EE2-AEFC-4142-B805-85B0F6266053}" presName="childText" presStyleLbl="revTx" presStyleIdx="1" presStyleCnt="5">
        <dgm:presLayoutVars>
          <dgm:bulletEnabled val="1"/>
        </dgm:presLayoutVars>
      </dgm:prSet>
      <dgm:spPr/>
    </dgm:pt>
    <dgm:pt modelId="{8BFC5B2D-1123-1D46-9E0F-16201A1AE7EE}" type="pres">
      <dgm:prSet presAssocID="{EA584168-6DAE-40AC-BCCA-955B1BBA3B2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63DBBB3-EA04-224F-B181-3932AFCBF362}" type="pres">
      <dgm:prSet presAssocID="{EA584168-6DAE-40AC-BCCA-955B1BBA3B20}" presName="childText" presStyleLbl="revTx" presStyleIdx="2" presStyleCnt="5">
        <dgm:presLayoutVars>
          <dgm:bulletEnabled val="1"/>
        </dgm:presLayoutVars>
      </dgm:prSet>
      <dgm:spPr/>
    </dgm:pt>
    <dgm:pt modelId="{06CF4BEB-D76E-FE48-AD2A-2DA3B6CDBE8C}" type="pres">
      <dgm:prSet presAssocID="{4F5350DB-EDF8-4E8E-B41A-9F713694649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EC0B50F-C7E2-9A4B-8B84-0F09C7384445}" type="pres">
      <dgm:prSet presAssocID="{4F5350DB-EDF8-4E8E-B41A-9F713694649F}" presName="childText" presStyleLbl="revTx" presStyleIdx="3" presStyleCnt="5">
        <dgm:presLayoutVars>
          <dgm:bulletEnabled val="1"/>
        </dgm:presLayoutVars>
      </dgm:prSet>
      <dgm:spPr/>
    </dgm:pt>
    <dgm:pt modelId="{D9E8F3EE-AFAE-524B-9AD1-563A4236BAE9}" type="pres">
      <dgm:prSet presAssocID="{8631AA30-90BE-4EA4-B96B-063427D21B2F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2EB9B6E0-C784-DA4F-8517-5D1685533351}" type="pres">
      <dgm:prSet presAssocID="{8631AA30-90BE-4EA4-B96B-063427D21B2F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149B2C01-2291-C94D-9B4C-BCD88B4CBCE4}" type="presOf" srcId="{B0412EC5-548F-4905-BA45-BD05FA09D776}" destId="{CE378BF0-A65C-FB44-BA50-94FA6C8C5FEF}" srcOrd="0" destOrd="1" presId="urn:microsoft.com/office/officeart/2005/8/layout/vList2"/>
    <dgm:cxn modelId="{D8399012-EC36-4521-9E16-9B91C3E8028B}" srcId="{E89495FD-012C-4446-951B-222ED89F30DF}" destId="{65C87EE2-AEFC-4142-B805-85B0F6266053}" srcOrd="1" destOrd="0" parTransId="{82890FC0-D5E0-4D4C-A2FC-73C912998636}" sibTransId="{09BCB5C8-D4E4-441D-83DF-FED05B449F71}"/>
    <dgm:cxn modelId="{7D1F6213-7A3F-4F26-85D2-2C25B2801468}" srcId="{CC703609-3C1F-4E12-94B0-600AB870603C}" destId="{40F571E2-D069-4B6A-AF08-7F63B6B0696A}" srcOrd="2" destOrd="0" parTransId="{BB8970B6-3E95-4F9C-8600-619CAFB0245E}" sibTransId="{B104CD43-DBA8-4340-BE92-6BCF63F12FEC}"/>
    <dgm:cxn modelId="{E5BA1E14-5EC9-447E-B12B-3E0E161F9473}" srcId="{4F5350DB-EDF8-4E8E-B41A-9F713694649F}" destId="{429232DD-9B6E-4BAC-A0C1-779FC66B448F}" srcOrd="1" destOrd="0" parTransId="{91FA2CA6-952D-43EC-BAD7-44FD0B50A1FA}" sibTransId="{7907EBB5-E0FB-4C8A-913A-30E0C75579AF}"/>
    <dgm:cxn modelId="{170D9624-4C92-314C-9AA0-9773DD60558B}" type="presOf" srcId="{40F571E2-D069-4B6A-AF08-7F63B6B0696A}" destId="{572A6307-E73C-3D46-B919-26E7B9AE6CDC}" srcOrd="0" destOrd="2" presId="urn:microsoft.com/office/officeart/2005/8/layout/vList2"/>
    <dgm:cxn modelId="{99856629-EF51-FD41-9F1A-9B1179FBA8A9}" type="presOf" srcId="{A0E92D7A-D131-488C-9CB1-7EE7A3C7EBC7}" destId="{2EB9B6E0-C784-DA4F-8517-5D1685533351}" srcOrd="0" destOrd="1" presId="urn:microsoft.com/office/officeart/2005/8/layout/vList2"/>
    <dgm:cxn modelId="{0A72A02E-2158-BC43-9FA9-8825F86D54A9}" type="presOf" srcId="{4742DDA4-8708-44CA-BD0F-4D5EEE4EBFB6}" destId="{863DBBB3-EA04-224F-B181-3932AFCBF362}" srcOrd="0" destOrd="0" presId="urn:microsoft.com/office/officeart/2005/8/layout/vList2"/>
    <dgm:cxn modelId="{2350A030-0C86-4756-84BB-110C99364A47}" srcId="{E89495FD-012C-4446-951B-222ED89F30DF}" destId="{8631AA30-90BE-4EA4-B96B-063427D21B2F}" srcOrd="4" destOrd="0" parTransId="{E363C1C1-44B6-4AF5-96F3-0F18F294CA17}" sibTransId="{F9C93A8E-BCAA-49EC-8044-034C607F5D4F}"/>
    <dgm:cxn modelId="{1EFF1B31-A179-4C89-9946-E30671F61B25}" srcId="{8631AA30-90BE-4EA4-B96B-063427D21B2F}" destId="{A0E92D7A-D131-488C-9CB1-7EE7A3C7EBC7}" srcOrd="1" destOrd="0" parTransId="{42851B19-4020-4815-A69F-D4424A66B118}" sibTransId="{2DFCD847-0B5A-49D6-A42D-7DD399ED4756}"/>
    <dgm:cxn modelId="{3E1EBD61-074D-8342-8DDC-329A2C439AC6}" type="presOf" srcId="{B680C426-5089-42AB-B9FD-A6BA5DC8B191}" destId="{572A6307-E73C-3D46-B919-26E7B9AE6CDC}" srcOrd="0" destOrd="0" presId="urn:microsoft.com/office/officeart/2005/8/layout/vList2"/>
    <dgm:cxn modelId="{970E0D49-528B-744D-AEAE-3A07AAC5D68E}" type="presOf" srcId="{1500306E-C238-416B-BC6F-8331ABE7539C}" destId="{863DBBB3-EA04-224F-B181-3932AFCBF362}" srcOrd="0" destOrd="1" presId="urn:microsoft.com/office/officeart/2005/8/layout/vList2"/>
    <dgm:cxn modelId="{66B75569-B8EA-9C48-9D20-3BCBD5CF1341}" type="presOf" srcId="{E89495FD-012C-4446-951B-222ED89F30DF}" destId="{EF2E2A1F-3F92-0446-9788-DAE0F5770FA1}" srcOrd="0" destOrd="0" presId="urn:microsoft.com/office/officeart/2005/8/layout/vList2"/>
    <dgm:cxn modelId="{400F1671-9EA3-4BF5-A088-DCFC18CB0BB2}" srcId="{CC703609-3C1F-4E12-94B0-600AB870603C}" destId="{012D9607-4E8A-4CF6-8E80-DB35A9153B5B}" srcOrd="1" destOrd="0" parTransId="{CFF70EF4-180F-4962-8A2E-5023E663424B}" sibTransId="{A40CF3C7-093B-4D1A-8CF1-1CDE11C7BCE3}"/>
    <dgm:cxn modelId="{B9288353-62A0-4446-B399-AF6110FE2F9D}" srcId="{65C87EE2-AEFC-4142-B805-85B0F6266053}" destId="{B0412EC5-548F-4905-BA45-BD05FA09D776}" srcOrd="1" destOrd="0" parTransId="{EE7D3FE9-0CF3-4EB6-8A0D-771019A803B8}" sibTransId="{8960E882-00F5-4D75-965B-59F347CDFF09}"/>
    <dgm:cxn modelId="{71CD4974-40A7-41EB-9E67-A0C02EFA0E9A}" srcId="{E89495FD-012C-4446-951B-222ED89F30DF}" destId="{4F5350DB-EDF8-4E8E-B41A-9F713694649F}" srcOrd="3" destOrd="0" parTransId="{2DA09B55-7EF7-4E11-BEE1-B360CCA551F2}" sibTransId="{123D2F03-6DAE-4673-AC6C-6A26749FDEA7}"/>
    <dgm:cxn modelId="{A3E1BC54-8A00-BC40-8366-7150A7B3CDC6}" type="presOf" srcId="{0652DE94-7479-4D9A-8916-72285A61B17A}" destId="{AEC0B50F-C7E2-9A4B-8B84-0F09C7384445}" srcOrd="0" destOrd="2" presId="urn:microsoft.com/office/officeart/2005/8/layout/vList2"/>
    <dgm:cxn modelId="{38A2C256-52E1-469D-B342-746D2238CCFF}" srcId="{4F5350DB-EDF8-4E8E-B41A-9F713694649F}" destId="{0652DE94-7479-4D9A-8916-72285A61B17A}" srcOrd="2" destOrd="0" parTransId="{237A1155-6BC6-4C11-8734-57AF9067EC01}" sibTransId="{1F03EE65-B978-43B5-A027-E436A0A3F8DD}"/>
    <dgm:cxn modelId="{B312B38C-34DB-044B-AEBB-3608C976B88D}" type="presOf" srcId="{CC703609-3C1F-4E12-94B0-600AB870603C}" destId="{82671BAC-953C-BF4D-BDE0-906A5084007A}" srcOrd="0" destOrd="0" presId="urn:microsoft.com/office/officeart/2005/8/layout/vList2"/>
    <dgm:cxn modelId="{05B42F8D-9FC6-4ABE-96EB-FDAAA491CE89}" srcId="{E89495FD-012C-4446-951B-222ED89F30DF}" destId="{EA584168-6DAE-40AC-BCCA-955B1BBA3B20}" srcOrd="2" destOrd="0" parTransId="{1ACBE850-0C5A-4AE8-AAE3-A233D5FE2631}" sibTransId="{55185008-EE24-47F2-8BDA-595E3CE75BFD}"/>
    <dgm:cxn modelId="{A751318D-BA0F-44B7-9A59-17275A6D7E5F}" srcId="{4F5350DB-EDF8-4E8E-B41A-9F713694649F}" destId="{66B1DBF0-7456-4B6F-B170-A3C0861EB0B7}" srcOrd="0" destOrd="0" parTransId="{F0C84AC8-C998-4694-8789-E1D5388FADC5}" sibTransId="{45F70933-A587-486F-B7D3-55FC557777F8}"/>
    <dgm:cxn modelId="{C728B08F-7A89-467A-9657-FD7F3A09C58C}" srcId="{8631AA30-90BE-4EA4-B96B-063427D21B2F}" destId="{C8E118B3-1AEA-4DE0-BDC7-713DC245CFF2}" srcOrd="0" destOrd="0" parTransId="{975F1315-2EA6-4600-9C31-6A2BE630A66C}" sibTransId="{CA91A00F-1CEA-48FF-9538-13CDC44DE35F}"/>
    <dgm:cxn modelId="{60795A91-C0FC-4CD1-9F46-2A2567729E06}" srcId="{E89495FD-012C-4446-951B-222ED89F30DF}" destId="{CC703609-3C1F-4E12-94B0-600AB870603C}" srcOrd="0" destOrd="0" parTransId="{A2395719-A6C1-472A-8E55-57F8E9B80093}" sibTransId="{D9D7CE26-46AC-4D64-9F1C-E86EE99146E8}"/>
    <dgm:cxn modelId="{871BB1A1-64CE-F14C-AFE0-0557B075C9BE}" type="presOf" srcId="{4F5350DB-EDF8-4E8E-B41A-9F713694649F}" destId="{06CF4BEB-D76E-FE48-AD2A-2DA3B6CDBE8C}" srcOrd="0" destOrd="0" presId="urn:microsoft.com/office/officeart/2005/8/layout/vList2"/>
    <dgm:cxn modelId="{843F7FB9-72E2-4243-9BF5-233D34D9E610}" type="presOf" srcId="{012D9607-4E8A-4CF6-8E80-DB35A9153B5B}" destId="{572A6307-E73C-3D46-B919-26E7B9AE6CDC}" srcOrd="0" destOrd="1" presId="urn:microsoft.com/office/officeart/2005/8/layout/vList2"/>
    <dgm:cxn modelId="{E189CBBD-41BF-D748-BAAB-9BE8AEE835A2}" type="presOf" srcId="{EA584168-6DAE-40AC-BCCA-955B1BBA3B20}" destId="{8BFC5B2D-1123-1D46-9E0F-16201A1AE7EE}" srcOrd="0" destOrd="0" presId="urn:microsoft.com/office/officeart/2005/8/layout/vList2"/>
    <dgm:cxn modelId="{C01C2ABE-42D1-41B2-90D7-7173727E73FB}" srcId="{CC703609-3C1F-4E12-94B0-600AB870603C}" destId="{B680C426-5089-42AB-B9FD-A6BA5DC8B191}" srcOrd="0" destOrd="0" parTransId="{0C12F701-2638-4C31-8327-85393B9F7087}" sibTransId="{C55E7722-218C-48D6-AC71-D3E716A029F8}"/>
    <dgm:cxn modelId="{F8C0C5BF-9D20-7940-9F60-5ABB4FFE2939}" type="presOf" srcId="{8631AA30-90BE-4EA4-B96B-063427D21B2F}" destId="{D9E8F3EE-AFAE-524B-9AD1-563A4236BAE9}" srcOrd="0" destOrd="0" presId="urn:microsoft.com/office/officeart/2005/8/layout/vList2"/>
    <dgm:cxn modelId="{2E86EAC2-3EF8-5A47-A8AC-C71F207284E7}" type="presOf" srcId="{65C87EE2-AEFC-4142-B805-85B0F6266053}" destId="{C96C8D47-A872-534E-8A5F-F616F206311C}" srcOrd="0" destOrd="0" presId="urn:microsoft.com/office/officeart/2005/8/layout/vList2"/>
    <dgm:cxn modelId="{048A1DC7-DA16-054A-8E2C-7063EA23CA78}" type="presOf" srcId="{70D56C47-C8A4-4B21-93E6-812F5B3E69E6}" destId="{CE378BF0-A65C-FB44-BA50-94FA6C8C5FEF}" srcOrd="0" destOrd="0" presId="urn:microsoft.com/office/officeart/2005/8/layout/vList2"/>
    <dgm:cxn modelId="{E2A170CB-D64A-FD4D-B611-4892882F1BC9}" type="presOf" srcId="{429232DD-9B6E-4BAC-A0C1-779FC66B448F}" destId="{AEC0B50F-C7E2-9A4B-8B84-0F09C7384445}" srcOrd="0" destOrd="1" presId="urn:microsoft.com/office/officeart/2005/8/layout/vList2"/>
    <dgm:cxn modelId="{955E48D2-ADD1-C345-A77D-AB456D81CE2B}" type="presOf" srcId="{C8E118B3-1AEA-4DE0-BDC7-713DC245CFF2}" destId="{2EB9B6E0-C784-DA4F-8517-5D1685533351}" srcOrd="0" destOrd="0" presId="urn:microsoft.com/office/officeart/2005/8/layout/vList2"/>
    <dgm:cxn modelId="{25E41FD7-3FF8-41BD-892C-917C26873778}" srcId="{65C87EE2-AEFC-4142-B805-85B0F6266053}" destId="{70D56C47-C8A4-4B21-93E6-812F5B3E69E6}" srcOrd="0" destOrd="0" parTransId="{69A6376D-B35B-4F01-936D-AB2B1F5296D9}" sibTransId="{14C107F2-A66D-4CDC-8212-469FB7376A41}"/>
    <dgm:cxn modelId="{EF69CBEC-7794-411C-A8FD-7D54BA6315A7}" srcId="{EA584168-6DAE-40AC-BCCA-955B1BBA3B20}" destId="{1500306E-C238-416B-BC6F-8331ABE7539C}" srcOrd="1" destOrd="0" parTransId="{7F6EB6C7-80BE-42F8-8AC5-473831817FA5}" sibTransId="{8EEBD09F-0878-4CEC-8573-29FF30F15290}"/>
    <dgm:cxn modelId="{BEAFDDF9-3CE9-C340-90FC-4DAB3FDD38D8}" type="presOf" srcId="{66B1DBF0-7456-4B6F-B170-A3C0861EB0B7}" destId="{AEC0B50F-C7E2-9A4B-8B84-0F09C7384445}" srcOrd="0" destOrd="0" presId="urn:microsoft.com/office/officeart/2005/8/layout/vList2"/>
    <dgm:cxn modelId="{BB1430FE-E517-4877-AAED-B608F8E6F3E2}" srcId="{EA584168-6DAE-40AC-BCCA-955B1BBA3B20}" destId="{4742DDA4-8708-44CA-BD0F-4D5EEE4EBFB6}" srcOrd="0" destOrd="0" parTransId="{B4BF1836-F623-4606-809A-7A9E5677CB81}" sibTransId="{AE259E7A-E4A3-4B08-B365-A3A1AB84BCE5}"/>
    <dgm:cxn modelId="{DBA9A439-93BF-274F-ABB9-E57AA2D99A5E}" type="presParOf" srcId="{EF2E2A1F-3F92-0446-9788-DAE0F5770FA1}" destId="{82671BAC-953C-BF4D-BDE0-906A5084007A}" srcOrd="0" destOrd="0" presId="urn:microsoft.com/office/officeart/2005/8/layout/vList2"/>
    <dgm:cxn modelId="{AEECC909-00DD-F84E-A085-E941E75BAED8}" type="presParOf" srcId="{EF2E2A1F-3F92-0446-9788-DAE0F5770FA1}" destId="{572A6307-E73C-3D46-B919-26E7B9AE6CDC}" srcOrd="1" destOrd="0" presId="urn:microsoft.com/office/officeart/2005/8/layout/vList2"/>
    <dgm:cxn modelId="{E24CB365-D009-1F44-8F2A-3C57280A37E0}" type="presParOf" srcId="{EF2E2A1F-3F92-0446-9788-DAE0F5770FA1}" destId="{C96C8D47-A872-534E-8A5F-F616F206311C}" srcOrd="2" destOrd="0" presId="urn:microsoft.com/office/officeart/2005/8/layout/vList2"/>
    <dgm:cxn modelId="{5F895CB4-FEE3-E247-AB34-91070F023957}" type="presParOf" srcId="{EF2E2A1F-3F92-0446-9788-DAE0F5770FA1}" destId="{CE378BF0-A65C-FB44-BA50-94FA6C8C5FEF}" srcOrd="3" destOrd="0" presId="urn:microsoft.com/office/officeart/2005/8/layout/vList2"/>
    <dgm:cxn modelId="{C21531B7-C8F0-7941-81C9-EA8CEA281A01}" type="presParOf" srcId="{EF2E2A1F-3F92-0446-9788-DAE0F5770FA1}" destId="{8BFC5B2D-1123-1D46-9E0F-16201A1AE7EE}" srcOrd="4" destOrd="0" presId="urn:microsoft.com/office/officeart/2005/8/layout/vList2"/>
    <dgm:cxn modelId="{CA297B2F-00B4-3346-9181-599B0B96FCC2}" type="presParOf" srcId="{EF2E2A1F-3F92-0446-9788-DAE0F5770FA1}" destId="{863DBBB3-EA04-224F-B181-3932AFCBF362}" srcOrd="5" destOrd="0" presId="urn:microsoft.com/office/officeart/2005/8/layout/vList2"/>
    <dgm:cxn modelId="{295FDD0C-7431-4742-8065-8958364FA4E8}" type="presParOf" srcId="{EF2E2A1F-3F92-0446-9788-DAE0F5770FA1}" destId="{06CF4BEB-D76E-FE48-AD2A-2DA3B6CDBE8C}" srcOrd="6" destOrd="0" presId="urn:microsoft.com/office/officeart/2005/8/layout/vList2"/>
    <dgm:cxn modelId="{560F3E42-4E9B-994C-93E2-9DA7E64F6B0E}" type="presParOf" srcId="{EF2E2A1F-3F92-0446-9788-DAE0F5770FA1}" destId="{AEC0B50F-C7E2-9A4B-8B84-0F09C7384445}" srcOrd="7" destOrd="0" presId="urn:microsoft.com/office/officeart/2005/8/layout/vList2"/>
    <dgm:cxn modelId="{EE1BB9EB-6BFA-A248-8486-FA1FB551F8EF}" type="presParOf" srcId="{EF2E2A1F-3F92-0446-9788-DAE0F5770FA1}" destId="{D9E8F3EE-AFAE-524B-9AD1-563A4236BAE9}" srcOrd="8" destOrd="0" presId="urn:microsoft.com/office/officeart/2005/8/layout/vList2"/>
    <dgm:cxn modelId="{5155EC94-4E54-DC40-8FA2-A3B04EE59BC3}" type="presParOf" srcId="{EF2E2A1F-3F92-0446-9788-DAE0F5770FA1}" destId="{2EB9B6E0-C784-DA4F-8517-5D1685533351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71BAC-953C-BF4D-BDE0-906A5084007A}">
      <dsp:nvSpPr>
        <dsp:cNvPr id="0" name=""/>
        <dsp:cNvSpPr/>
      </dsp:nvSpPr>
      <dsp:spPr>
        <a:xfrm>
          <a:off x="0" y="44772"/>
          <a:ext cx="6263640" cy="4557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DKA</a:t>
          </a:r>
        </a:p>
      </dsp:txBody>
      <dsp:txXfrm>
        <a:off x="22246" y="67018"/>
        <a:ext cx="6219148" cy="411223"/>
      </dsp:txXfrm>
    </dsp:sp>
    <dsp:sp modelId="{572A6307-E73C-3D46-B919-26E7B9AE6CDC}">
      <dsp:nvSpPr>
        <dsp:cNvPr id="0" name=""/>
        <dsp:cNvSpPr/>
      </dsp:nvSpPr>
      <dsp:spPr>
        <a:xfrm>
          <a:off x="0" y="500487"/>
          <a:ext cx="6263640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Kusmaul breathing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Deep, slow breathing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Hx of DM, weight loss, thirst</a:t>
          </a:r>
        </a:p>
      </dsp:txBody>
      <dsp:txXfrm>
        <a:off x="0" y="500487"/>
        <a:ext cx="6263640" cy="786599"/>
      </dsp:txXfrm>
    </dsp:sp>
    <dsp:sp modelId="{C96C8D47-A872-534E-8A5F-F616F206311C}">
      <dsp:nvSpPr>
        <dsp:cNvPr id="0" name=""/>
        <dsp:cNvSpPr/>
      </dsp:nvSpPr>
      <dsp:spPr>
        <a:xfrm>
          <a:off x="0" y="1287087"/>
          <a:ext cx="6263640" cy="45571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Toxins</a:t>
          </a:r>
        </a:p>
      </dsp:txBody>
      <dsp:txXfrm>
        <a:off x="22246" y="1309333"/>
        <a:ext cx="6219148" cy="411223"/>
      </dsp:txXfrm>
    </dsp:sp>
    <dsp:sp modelId="{CE378BF0-A65C-FB44-BA50-94FA6C8C5FEF}">
      <dsp:nvSpPr>
        <dsp:cNvPr id="0" name=""/>
        <dsp:cNvSpPr/>
      </dsp:nvSpPr>
      <dsp:spPr>
        <a:xfrm>
          <a:off x="0" y="1742802"/>
          <a:ext cx="6263640" cy="521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Opioids – slow shallow breathing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Aspirin </a:t>
          </a:r>
        </a:p>
      </dsp:txBody>
      <dsp:txXfrm>
        <a:off x="0" y="1742802"/>
        <a:ext cx="6263640" cy="521122"/>
      </dsp:txXfrm>
    </dsp:sp>
    <dsp:sp modelId="{8BFC5B2D-1123-1D46-9E0F-16201A1AE7EE}">
      <dsp:nvSpPr>
        <dsp:cNvPr id="0" name=""/>
        <dsp:cNvSpPr/>
      </dsp:nvSpPr>
      <dsp:spPr>
        <a:xfrm>
          <a:off x="0" y="2263925"/>
          <a:ext cx="6263640" cy="45571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Cardiomyopathy/myocarditis</a:t>
          </a:r>
        </a:p>
      </dsp:txBody>
      <dsp:txXfrm>
        <a:off x="22246" y="2286171"/>
        <a:ext cx="6219148" cy="411223"/>
      </dsp:txXfrm>
    </dsp:sp>
    <dsp:sp modelId="{863DBBB3-EA04-224F-B181-3932AFCBF362}">
      <dsp:nvSpPr>
        <dsp:cNvPr id="0" name=""/>
        <dsp:cNvSpPr/>
      </dsp:nvSpPr>
      <dsp:spPr>
        <a:xfrm>
          <a:off x="0" y="2719640"/>
          <a:ext cx="6263640" cy="521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Cough, wheeze, dyspnea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Clear lungs</a:t>
          </a:r>
        </a:p>
      </dsp:txBody>
      <dsp:txXfrm>
        <a:off x="0" y="2719640"/>
        <a:ext cx="6263640" cy="521122"/>
      </dsp:txXfrm>
    </dsp:sp>
    <dsp:sp modelId="{06CF4BEB-D76E-FE48-AD2A-2DA3B6CDBE8C}">
      <dsp:nvSpPr>
        <dsp:cNvPr id="0" name=""/>
        <dsp:cNvSpPr/>
      </dsp:nvSpPr>
      <dsp:spPr>
        <a:xfrm>
          <a:off x="0" y="3240762"/>
          <a:ext cx="6263640" cy="45571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Abdominal pain or infection</a:t>
          </a:r>
        </a:p>
      </dsp:txBody>
      <dsp:txXfrm>
        <a:off x="22246" y="3263008"/>
        <a:ext cx="6219148" cy="411223"/>
      </dsp:txXfrm>
    </dsp:sp>
    <dsp:sp modelId="{AEC0B50F-C7E2-9A4B-8B84-0F09C7384445}">
      <dsp:nvSpPr>
        <dsp:cNvPr id="0" name=""/>
        <dsp:cNvSpPr/>
      </dsp:nvSpPr>
      <dsp:spPr>
        <a:xfrm>
          <a:off x="0" y="3696477"/>
          <a:ext cx="6263640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Tender abdomen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Distended abdomen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Clear lung sounds</a:t>
          </a:r>
        </a:p>
      </dsp:txBody>
      <dsp:txXfrm>
        <a:off x="0" y="3696477"/>
        <a:ext cx="6263640" cy="786599"/>
      </dsp:txXfrm>
    </dsp:sp>
    <dsp:sp modelId="{D9E8F3EE-AFAE-524B-9AD1-563A4236BAE9}">
      <dsp:nvSpPr>
        <dsp:cNvPr id="0" name=""/>
        <dsp:cNvSpPr/>
      </dsp:nvSpPr>
      <dsp:spPr>
        <a:xfrm>
          <a:off x="0" y="4483077"/>
          <a:ext cx="6263640" cy="45571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Sepsis</a:t>
          </a:r>
        </a:p>
      </dsp:txBody>
      <dsp:txXfrm>
        <a:off x="22246" y="4505323"/>
        <a:ext cx="6219148" cy="411223"/>
      </dsp:txXfrm>
    </dsp:sp>
    <dsp:sp modelId="{2EB9B6E0-C784-DA4F-8517-5D1685533351}">
      <dsp:nvSpPr>
        <dsp:cNvPr id="0" name=""/>
        <dsp:cNvSpPr/>
      </dsp:nvSpPr>
      <dsp:spPr>
        <a:xfrm>
          <a:off x="0" y="4938792"/>
          <a:ext cx="6263640" cy="521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Fever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Ill appearing</a:t>
          </a:r>
        </a:p>
      </dsp:txBody>
      <dsp:txXfrm>
        <a:off x="0" y="4938792"/>
        <a:ext cx="6263640" cy="521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853C5-C990-E04F-B940-65893418FF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7418-60F0-2E43-BA11-65A046BB0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34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approach to resp distress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47418-60F0-2E43-BA11-65A046BB09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87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Presumed dx = croup,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47418-60F0-2E43-BA11-65A046BB09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89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Presumed dx = croup,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47418-60F0-2E43-BA11-65A046BB09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55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her gradual worsening with cough earlier, now wheezing and distress I’m thinking asthma as most likely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47418-60F0-2E43-BA11-65A046BB09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22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actual outcome</a:t>
            </a:r>
            <a:r>
              <a:rPr lang="en-US" baseline="0" dirty="0"/>
              <a:t>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E0A1-2E00-5949-93DD-E22CF92441E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5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D3F8F-D5C5-C049-9D23-7834FC4704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B6C57-9B2D-F94C-B36A-BFBE8F650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E8811-2F10-F644-A323-0266E842A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C1293-D5A8-1144-A106-BF806B2C1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3CCDA-1910-FC4B-93F8-5C918E904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7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F0A-7A0A-7841-8306-CF1A03E4D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ACBE7-0889-D54C-8FC0-BFF6484D8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B70D4-68D6-0642-AFE6-F6D09EEAE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FD986-27D5-644D-828C-247FC002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23558-B30C-F14B-9A65-87A4C0396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35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F563C-6B49-9047-845B-E3A9EDE15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5DFE3-130E-1448-80CD-C8FEDB65F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4D501-EAB3-8C46-9321-3C77F949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D80B6-D4A2-B041-B5F3-C1B75AB5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A21DA-C4B5-334F-B6DF-F1F3EF4BD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63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DE2C6-346B-3540-8C1E-F011EE2D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A1E65-ADA0-934C-82D7-1F53D62A8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9765A-F49C-544E-B61A-2CAEBDEEC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C2D9F-98E1-C546-8D93-F8CB35A72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D7210-CB80-A946-9AF2-B821C21BD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C22614-6CF0-6746-895C-71F705A8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4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25E0B-79A9-EB4A-AD73-3CFFC26CC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9E2B5-8412-8742-AFB5-ACCB53CC1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5797A9-EED7-F349-9F9A-DCFD5636E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DD118C-D83B-1849-8B0C-691D2D068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C9390D-1B77-8E49-BEED-855A97534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8F3F34-9A30-C44A-B8E9-E51D2756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B0D306-DE91-884E-A392-F9F018DE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2F703D-423C-D54B-BF36-E02370550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98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28706-0CE6-C34F-B5A2-2B0F0E3D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770137-FB5C-1B43-B8DB-C64024AA2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1D86B-F0E4-EF44-BD49-959279411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F3CFD1-F3AA-814E-A8A2-EC5234785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62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39ACA0-F740-CA41-9E79-5AE3B3FF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50D409-D08E-0E47-8B9D-F1A4D434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9A22B-CE48-2B4C-AA77-E3EAE5EB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59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83FF-BE6E-7C4A-8E4C-D79F7CDF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71620-4C46-9640-B673-45CC1150D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67B42-6189-9D43-BE1F-FF9837187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96B40-D5DA-4E43-9C6B-102D6BE76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FB738-6272-2E47-B31E-3BBD33957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F37D0-EE37-5A43-A7A1-3DE1348FD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6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EFDA8-1077-4D45-B2F6-D1634372D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E7DE83-7F13-DC4B-9558-257E5C9E8E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49D8B-2225-D94F-86F2-FF1A7371B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0D9F0-01C8-ED4C-BBC1-7769040DF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E8C81-6FB0-9D4D-8889-682AF423A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8E19F-A85E-DA47-95C2-23D7721D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6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B2D94-5475-4842-90D0-871B26086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D18B4C-D8C9-024A-BBA5-F3E747CCA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56F64-C53C-1A42-8BE2-9E9113480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1BC94-3406-C448-BA54-1AE897210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EF7D8-D827-1547-BD1D-F7BB40505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3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45A00-E478-244E-B701-C60D1FEAA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1825C6-2C43-024C-ABEB-1FD365F73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C152-C252-184E-AEA8-956B9B39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86BF0-78B2-A540-A488-388C0ACBB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ED548-E24E-EA4F-AAB9-6D1FB331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57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9D0038-2B9A-344A-871C-B7AA23E5E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3501B-E8CC-5748-9A15-9C9EC4373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F6D54-5D40-5C4E-8808-C9741CDDA6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7B2CF-E43D-274B-9018-8752F63C434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46C34-6EDC-6C4F-BD43-3A6B8189D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A348B-9F68-F448-8B9B-58A2D9A9C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8B1A3-C4A2-C64A-8843-6CC3488F0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3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bn1Zw5CTbA?feature=oembe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4qNgi4Vrvo?feature=oembed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RU_bysa5Lc?feature=oembed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mailto:Kristin.kim@childrenscolorado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3CDDA-9880-2348-90B1-9F083BFBE9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Wheezing, sneezing, coughing and squeaking</a:t>
            </a:r>
            <a:br>
              <a:rPr lang="en-US" dirty="0"/>
            </a:br>
            <a:r>
              <a:rPr lang="en-US" dirty="0"/>
              <a:t>(respiratory distress in kids – a practical approach)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10CE4-3C74-314D-9150-D6D7AA94AF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Parker EMS Education </a:t>
            </a:r>
          </a:p>
          <a:p>
            <a:r>
              <a:rPr lang="en-US" dirty="0"/>
              <a:t>February 9, 2022</a:t>
            </a:r>
          </a:p>
          <a:p>
            <a:r>
              <a:rPr lang="en-US" dirty="0"/>
              <a:t>Kristin M. Kim, MD, PhD</a:t>
            </a:r>
          </a:p>
          <a:p>
            <a:r>
              <a:rPr lang="en-US" dirty="0"/>
              <a:t>Pediatric Emergency Medicine, CHCO</a:t>
            </a:r>
          </a:p>
        </p:txBody>
      </p:sp>
    </p:spTree>
    <p:extLst>
      <p:ext uri="{BB962C8B-B14F-4D97-AF65-F5344CB8AC3E}">
        <p14:creationId xmlns:p14="http://schemas.microsoft.com/office/powerpoint/2010/main" val="1664652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D9853-FD7A-7C44-9969-2320AA8A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3B715-2300-5D4D-A0D2-77E8136E7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00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3F8349-A1B2-2B4A-A0A2-466630753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1734"/>
            <a:ext cx="6858000" cy="1135737"/>
          </a:xfrm>
        </p:spPr>
        <p:txBody>
          <a:bodyPr>
            <a:normAutofit/>
          </a:bodyPr>
          <a:lstStyle/>
          <a:p>
            <a:r>
              <a:rPr lang="en-US" sz="3600" dirty="0"/>
              <a:t>Case 1:  Fred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1CD5A-3D9B-B54A-9376-7E4BBA12D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82981"/>
            <a:ext cx="6858000" cy="4393982"/>
          </a:xfrm>
        </p:spPr>
        <p:txBody>
          <a:bodyPr>
            <a:normAutofit/>
          </a:bodyPr>
          <a:lstStyle/>
          <a:p>
            <a:r>
              <a:rPr lang="en-US" sz="2000" dirty="0"/>
              <a:t>Dispatch:  2 year old boy, mother reports difficulty breathing that worsened yesterday and continued overnight</a:t>
            </a:r>
          </a:p>
          <a:p>
            <a:r>
              <a:rPr lang="en-US" sz="2000" dirty="0"/>
              <a:t>On scene:</a:t>
            </a:r>
          </a:p>
          <a:p>
            <a:pPr lvl="1"/>
            <a:r>
              <a:rPr lang="en-US" sz="1600" dirty="0"/>
              <a:t>Toddler aged child, pale appearing</a:t>
            </a:r>
          </a:p>
          <a:p>
            <a:pPr lvl="1"/>
            <a:r>
              <a:rPr lang="en-US" sz="1600" dirty="0"/>
              <a:t>Not crying when you approach but appears ill</a:t>
            </a:r>
          </a:p>
          <a:p>
            <a:pPr lvl="1"/>
            <a:r>
              <a:rPr lang="en-US" sz="1600" dirty="0"/>
              <a:t>Respiratory rate is fast</a:t>
            </a:r>
          </a:p>
          <a:p>
            <a:pPr lvl="1"/>
            <a:r>
              <a:rPr lang="en-US" sz="1600" dirty="0"/>
              <a:t>You notice nasal flaring and tracheal tugging</a:t>
            </a:r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dirty="0"/>
              <a:t>What next?</a:t>
            </a:r>
          </a:p>
          <a:p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1" name="Accent Rule"/>
          <p:cNvSpPr/>
          <p:nvPr/>
        </p:nvSpPr>
        <p:spPr>
          <a:xfrm>
            <a:off x="457200" y="1503191"/>
            <a:ext cx="1143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2" name="Case Image"/>
          <p:cNvPicPr>
            <a:picLocks noChangeAspect="1"/>
          </p:cNvPicPr>
          <p:nvPr/>
        </p:nvPicPr>
        <p:blipFill>
          <a:blip r:embed="rId3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7328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 Pediatric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92105" y="3057837"/>
            <a:ext cx="284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Work of breathing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92060" y="3068603"/>
            <a:ext cx="2252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Appearance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4960" y="5636586"/>
            <a:ext cx="2725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Circulation / skin appearance</a:t>
            </a:r>
          </a:p>
        </p:txBody>
      </p:sp>
      <p:sp>
        <p:nvSpPr>
          <p:cNvPr id="9" name="Isosceles Triangle 8"/>
          <p:cNvSpPr/>
          <p:nvPr/>
        </p:nvSpPr>
        <p:spPr>
          <a:xfrm>
            <a:off x="4203121" y="1982435"/>
            <a:ext cx="4060395" cy="3096413"/>
          </a:xfrm>
          <a:prstGeom prst="triangl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118" y="3160353"/>
            <a:ext cx="1370235" cy="17489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23107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DA198-C6AE-9E48-A020-96EE5A716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92795" cy="524561"/>
          </a:xfrm>
        </p:spPr>
        <p:txBody>
          <a:bodyPr>
            <a:normAutofit fontScale="90000"/>
          </a:bodyPr>
          <a:lstStyle/>
          <a:p>
            <a:r>
              <a:rPr lang="en-US" dirty="0"/>
              <a:t>Respiratory distress :</a:t>
            </a:r>
          </a:p>
        </p:txBody>
      </p:sp>
      <p:pic>
        <p:nvPicPr>
          <p:cNvPr id="1025" name="Picture 1" descr="page1image64425424">
            <a:extLst>
              <a:ext uri="{FF2B5EF4-FFF2-40B4-BE49-F238E27FC236}">
                <a16:creationId xmlns:a16="http://schemas.microsoft.com/office/drawing/2014/main" id="{C0C5BB69-EC4B-594F-9CE2-12F7A00A03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065" y="1161536"/>
            <a:ext cx="7404286" cy="555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729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9E60-1824-264E-9E69-4BD89D93D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intervention in respiratory distress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1DFCA-6616-3F49-B3EA-6987283FC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Keep patient calm (in parent’s arms)</a:t>
            </a:r>
          </a:p>
          <a:p>
            <a:r>
              <a:rPr lang="en-US" dirty="0"/>
              <a:t>Good lung exam – listen for:</a:t>
            </a:r>
          </a:p>
          <a:p>
            <a:pPr lvl="1"/>
            <a:r>
              <a:rPr lang="en-US" dirty="0"/>
              <a:t>How well is air moving?</a:t>
            </a:r>
          </a:p>
          <a:p>
            <a:pPr lvl="1"/>
            <a:r>
              <a:rPr lang="en-US" dirty="0"/>
              <a:t>Rate?</a:t>
            </a:r>
          </a:p>
          <a:p>
            <a:pPr lvl="1"/>
            <a:r>
              <a:rPr lang="en-US" dirty="0"/>
              <a:t>Any noises? – stridor (which phase?), wheezing? Crackles? Nothing?</a:t>
            </a:r>
          </a:p>
          <a:p>
            <a:r>
              <a:rPr lang="en-US" dirty="0"/>
              <a:t>Obtain vital signs – RR, HR, SpO2, temp (BP can wait here)</a:t>
            </a:r>
          </a:p>
          <a:p>
            <a:r>
              <a:rPr lang="en-US" dirty="0"/>
              <a:t>A quick history</a:t>
            </a:r>
          </a:p>
          <a:p>
            <a:pPr lvl="1"/>
            <a:r>
              <a:rPr lang="en-US" dirty="0"/>
              <a:t>Preceding symptoms (URI?, playing with a toy?, eating? Hives?  Fever?)</a:t>
            </a:r>
          </a:p>
          <a:p>
            <a:pPr lvl="1"/>
            <a:r>
              <a:rPr lang="en-US" dirty="0"/>
              <a:t>Any other past medical history (tracheostomy, laryngomalacia, asthma?)</a:t>
            </a:r>
          </a:p>
          <a:p>
            <a:r>
              <a:rPr lang="en-US" dirty="0"/>
              <a:t>Provide respiratory support</a:t>
            </a:r>
          </a:p>
          <a:p>
            <a:pPr lvl="1"/>
            <a:r>
              <a:rPr lang="en-US" dirty="0"/>
              <a:t>Supplemental O2</a:t>
            </a:r>
          </a:p>
          <a:p>
            <a:pPr lvl="1"/>
            <a:r>
              <a:rPr lang="en-US" dirty="0"/>
              <a:t>Consider suctioning</a:t>
            </a:r>
          </a:p>
          <a:p>
            <a:pPr lvl="1"/>
            <a:r>
              <a:rPr lang="en-US" dirty="0"/>
              <a:t>Medications?</a:t>
            </a:r>
          </a:p>
          <a:p>
            <a:pPr lvl="1"/>
            <a:r>
              <a:rPr lang="en-US" dirty="0"/>
              <a:t>Positioning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54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D431-9619-0648-AC23-39EE8531C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Fred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D3933-80A3-6040-9D1C-4BF0927D0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Appearance – looks sick </a:t>
            </a:r>
          </a:p>
          <a:p>
            <a:r>
              <a:rPr lang="en-US" dirty="0"/>
              <a:t>Breathing – breathing fast, + tracheal tugging with abdominal retractions, occasional inspiratory squeak</a:t>
            </a:r>
          </a:p>
          <a:p>
            <a:r>
              <a:rPr lang="en-US" dirty="0"/>
              <a:t>VS:  RR 50, HR 140, pulse ox 95%</a:t>
            </a:r>
          </a:p>
          <a:p>
            <a:endParaRPr lang="en-US" dirty="0"/>
          </a:p>
          <a:p>
            <a:r>
              <a:rPr lang="en-US" dirty="0"/>
              <a:t>Quick History:</a:t>
            </a:r>
          </a:p>
          <a:p>
            <a:pPr lvl="1"/>
            <a:r>
              <a:rPr lang="en-US" dirty="0"/>
              <a:t>Had URI symptoms x 1 day, much worse overnight and found in severe distress this morning</a:t>
            </a:r>
          </a:p>
          <a:p>
            <a:pPr lvl="1"/>
            <a:r>
              <a:rPr lang="en-US" dirty="0"/>
              <a:t>Otherwise healthy, immunized </a:t>
            </a:r>
            <a:r>
              <a:rPr lang="en-US" dirty="0" err="1"/>
              <a:t>pt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Diagnosis?</a:t>
            </a:r>
          </a:p>
        </p:txBody>
      </p:sp>
    </p:spTree>
    <p:extLst>
      <p:ext uri="{BB962C8B-B14F-4D97-AF65-F5344CB8AC3E}">
        <p14:creationId xmlns:p14="http://schemas.microsoft.com/office/powerpoint/2010/main" val="3147562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D431-9619-0648-AC23-39EE8531C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Fred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D3933-80A3-6040-9D1C-4BF0927D0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Appearance – looks sick </a:t>
            </a:r>
          </a:p>
          <a:p>
            <a:r>
              <a:rPr lang="en-US" dirty="0"/>
              <a:t>Breathing – </a:t>
            </a:r>
            <a:r>
              <a:rPr lang="en-US" dirty="0">
                <a:highlight>
                  <a:srgbClr val="FFFF00"/>
                </a:highlight>
              </a:rPr>
              <a:t>breathing fast</a:t>
            </a:r>
            <a:r>
              <a:rPr lang="en-US" dirty="0"/>
              <a:t>, + tracheal tugging with abdominal retractions, occasional </a:t>
            </a:r>
            <a:r>
              <a:rPr lang="en-US" dirty="0">
                <a:highlight>
                  <a:srgbClr val="FFFF00"/>
                </a:highlight>
              </a:rPr>
              <a:t>inspiratory squeak</a:t>
            </a:r>
          </a:p>
          <a:p>
            <a:r>
              <a:rPr lang="en-US" dirty="0"/>
              <a:t>VS:  RR 50, HR 140, pulse ox 95%</a:t>
            </a:r>
          </a:p>
          <a:p>
            <a:endParaRPr lang="en-US" dirty="0"/>
          </a:p>
          <a:p>
            <a:r>
              <a:rPr lang="en-US" dirty="0"/>
              <a:t>Quick History:</a:t>
            </a:r>
          </a:p>
          <a:p>
            <a:pPr lvl="1"/>
            <a:r>
              <a:rPr lang="en-US" dirty="0"/>
              <a:t>Had URI symptoms x 1 day, much worse overnight and found in severe distress this morning</a:t>
            </a:r>
          </a:p>
          <a:p>
            <a:pPr lvl="1"/>
            <a:r>
              <a:rPr lang="en-US" dirty="0"/>
              <a:t>Otherwise healthy, immunized </a:t>
            </a:r>
            <a:r>
              <a:rPr lang="en-US" dirty="0" err="1"/>
              <a:t>pt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Diagnosis?</a:t>
            </a:r>
          </a:p>
        </p:txBody>
      </p:sp>
    </p:spTree>
    <p:extLst>
      <p:ext uri="{BB962C8B-B14F-4D97-AF65-F5344CB8AC3E}">
        <p14:creationId xmlns:p14="http://schemas.microsoft.com/office/powerpoint/2010/main" val="829496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9A441B-E904-A94D-8BD4-D6D29EFE4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290" y="0"/>
            <a:ext cx="7706710" cy="77067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0356A8-8578-0E4D-853C-482E7F329427}"/>
              </a:ext>
            </a:extLst>
          </p:cNvPr>
          <p:cNvSpPr txBox="1"/>
          <p:nvPr/>
        </p:nvSpPr>
        <p:spPr>
          <a:xfrm>
            <a:off x="325821" y="317937"/>
            <a:ext cx="2995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Locating the problem…..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DA03B0-5102-474A-B01F-2BAB5D79EA76}"/>
              </a:ext>
            </a:extLst>
          </p:cNvPr>
          <p:cNvSpPr/>
          <p:nvPr/>
        </p:nvSpPr>
        <p:spPr>
          <a:xfrm>
            <a:off x="6348248" y="1545021"/>
            <a:ext cx="3016469" cy="1883979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6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90C975-686E-3046-A73C-5E86FF9BB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C75F89-4065-BA47-B7AE-37E9C60228DC}"/>
              </a:ext>
            </a:extLst>
          </p:cNvPr>
          <p:cNvSpPr txBox="1"/>
          <p:nvPr/>
        </p:nvSpPr>
        <p:spPr>
          <a:xfrm>
            <a:off x="420414" y="325820"/>
            <a:ext cx="3932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Differential Diagnosis by airway location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5D93F97-83D6-C94C-8400-CA3D801098E3}"/>
              </a:ext>
            </a:extLst>
          </p:cNvPr>
          <p:cNvSpPr/>
          <p:nvPr/>
        </p:nvSpPr>
        <p:spPr>
          <a:xfrm>
            <a:off x="7013026" y="1234966"/>
            <a:ext cx="2312277" cy="159757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EBFB799-8A95-D44F-952C-4E59C191E8F1}"/>
              </a:ext>
            </a:extLst>
          </p:cNvPr>
          <p:cNvSpPr/>
          <p:nvPr/>
        </p:nvSpPr>
        <p:spPr>
          <a:xfrm>
            <a:off x="2086303" y="2033752"/>
            <a:ext cx="3836276" cy="2974427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65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BD879-49CE-1342-B14D-CB51217B0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Croup -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8AE54-A194-CA4A-B8A4-F74CD5F29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Viral infection of the upper airway – parainfluenza, RSV, COVID</a:t>
            </a:r>
          </a:p>
          <a:p>
            <a:r>
              <a:rPr lang="en-US" dirty="0"/>
              <a:t>Often but not always preceded by URI symptoms</a:t>
            </a:r>
          </a:p>
          <a:p>
            <a:r>
              <a:rPr lang="en-US" dirty="0"/>
              <a:t>Often rapid onset of distress</a:t>
            </a:r>
          </a:p>
          <a:p>
            <a:r>
              <a:rPr lang="en-US" dirty="0"/>
              <a:t>“croup always gets worse at night”</a:t>
            </a:r>
          </a:p>
          <a:p>
            <a:r>
              <a:rPr lang="en-US" dirty="0"/>
              <a:t>Typical symptoms:</a:t>
            </a:r>
          </a:p>
          <a:p>
            <a:pPr lvl="1"/>
            <a:r>
              <a:rPr lang="en-US" dirty="0"/>
              <a:t>Barky cough (like a seal, not dog)</a:t>
            </a:r>
          </a:p>
          <a:p>
            <a:pPr lvl="1"/>
            <a:r>
              <a:rPr lang="en-US" dirty="0"/>
              <a:t>Stridor (inspiratory squeaking noise)</a:t>
            </a:r>
          </a:p>
          <a:p>
            <a:pPr lvl="1"/>
            <a:r>
              <a:rPr lang="en-US" dirty="0"/>
              <a:t>+/- fever</a:t>
            </a:r>
          </a:p>
          <a:p>
            <a:r>
              <a:rPr lang="en-US" dirty="0"/>
              <a:t>Inflammation of the upper airway / </a:t>
            </a:r>
            <a:r>
              <a:rPr lang="en-US" dirty="0" err="1"/>
              <a:t>laryngiotracheitis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064962-A2FC-8E46-B903-F2AA67056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278" y="2711729"/>
            <a:ext cx="4161778" cy="257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03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0FD7-1E40-1D48-AC45-DC4458DB0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F0B37-15DB-1441-9245-6E1A4E73D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Online Media 4" descr="baby with Croup Stridor Barking Cough visual &amp; audio sound - When to Hospitalize.">
            <a:hlinkClick r:id="" action="ppaction://media"/>
            <a:extLst>
              <a:ext uri="{FF2B5EF4-FFF2-40B4-BE49-F238E27FC236}">
                <a16:creationId xmlns:a16="http://schemas.microsoft.com/office/drawing/2014/main" id="{B64D3F2C-CC3D-6A47-94F2-8A1A82F97D0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61113" y="703216"/>
            <a:ext cx="7669774" cy="575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2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ACB1E-DFD9-9E41-A357-0604544F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Croup - Treatment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BA2FB-1687-F14E-AC03-6CBB1B78A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Home remedies – cold air (works sometimes), warm shower (not really), </a:t>
            </a:r>
          </a:p>
          <a:p>
            <a:r>
              <a:rPr lang="en-US" dirty="0"/>
              <a:t>Treat the inflammation to open the upper airway</a:t>
            </a:r>
          </a:p>
          <a:p>
            <a:pPr lvl="1"/>
            <a:r>
              <a:rPr lang="en-US" dirty="0"/>
              <a:t>Keep calm</a:t>
            </a:r>
          </a:p>
          <a:p>
            <a:pPr lvl="1"/>
            <a:r>
              <a:rPr lang="en-US" dirty="0"/>
              <a:t>If stridor at rest or respiratory distress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Racemic Epinephrine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Steroids eventually (onset of improvement is about 4-6 hours)</a:t>
            </a:r>
          </a:p>
          <a:p>
            <a:pPr lvl="1"/>
            <a:r>
              <a:rPr lang="en-US" dirty="0"/>
              <a:t>CPAP/BiPAP </a:t>
            </a:r>
          </a:p>
          <a:p>
            <a:pPr lvl="1"/>
            <a:endParaRPr lang="en-US" dirty="0"/>
          </a:p>
          <a:p>
            <a:r>
              <a:rPr lang="en-US" dirty="0"/>
              <a:t>In the ED – racemic epi, </a:t>
            </a:r>
            <a:r>
              <a:rPr lang="en-US" dirty="0" err="1"/>
              <a:t>heliox</a:t>
            </a:r>
            <a:r>
              <a:rPr lang="en-US" dirty="0"/>
              <a:t>, </a:t>
            </a:r>
            <a:r>
              <a:rPr lang="en-US" dirty="0" err="1"/>
              <a:t>decadron</a:t>
            </a:r>
            <a:endParaRPr lang="en-US" dirty="0"/>
          </a:p>
          <a:p>
            <a:endParaRPr lang="en-US" dirty="0"/>
          </a:p>
          <a:p>
            <a:r>
              <a:rPr lang="en-US" dirty="0"/>
              <a:t>This is not a happy intubation!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431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F66C5-E39A-BD4B-99CA-40A92E2F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upper airway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F52C4-6F9C-2445-BCDC-850C3E77D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Foreign body (consider airway maneuvers) </a:t>
            </a:r>
          </a:p>
          <a:p>
            <a:r>
              <a:rPr lang="en-US" dirty="0"/>
              <a:t>Epiglottitis </a:t>
            </a:r>
          </a:p>
          <a:p>
            <a:pPr lvl="1"/>
            <a:r>
              <a:rPr lang="en-US" dirty="0"/>
              <a:t>This is a DIFFICULT airway </a:t>
            </a:r>
          </a:p>
          <a:p>
            <a:pPr lvl="1"/>
            <a:r>
              <a:rPr lang="en-US" dirty="0"/>
              <a:t>Unvaccinated younger kids </a:t>
            </a:r>
          </a:p>
          <a:p>
            <a:pPr lvl="1"/>
            <a:r>
              <a:rPr lang="en-US" dirty="0"/>
              <a:t>Keep them calm (no IV, minimal interventions)</a:t>
            </a:r>
          </a:p>
          <a:p>
            <a:r>
              <a:rPr lang="en-US" dirty="0"/>
              <a:t>Bacterial tracheitis – looks like croup but sicker…</a:t>
            </a:r>
          </a:p>
          <a:p>
            <a:r>
              <a:rPr lang="en-US" dirty="0"/>
              <a:t>Anaphylaxis – </a:t>
            </a:r>
          </a:p>
          <a:p>
            <a:pPr lvl="1"/>
            <a:r>
              <a:rPr lang="en-US" dirty="0"/>
              <a:t>If suspected – consider IM epinephrine if respiratory distress </a:t>
            </a:r>
          </a:p>
          <a:p>
            <a:pPr lvl="1"/>
            <a:r>
              <a:rPr lang="en-US" dirty="0"/>
              <a:t>Can have wheezing, stridor, decreased breath sounds</a:t>
            </a:r>
          </a:p>
          <a:p>
            <a:r>
              <a:rPr lang="en-US" dirty="0"/>
              <a:t>Can be at baseline</a:t>
            </a:r>
          </a:p>
        </p:txBody>
      </p:sp>
    </p:spTree>
    <p:extLst>
      <p:ext uri="{BB962C8B-B14F-4D97-AF65-F5344CB8AC3E}">
        <p14:creationId xmlns:p14="http://schemas.microsoft.com/office/powerpoint/2010/main" val="4180208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1EAD-1EF1-734B-8BFD-6F036594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Fred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FD3C7-2D26-6C4B-A26D-9FE2495D3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appropriately diagnose him with croup</a:t>
            </a:r>
          </a:p>
          <a:p>
            <a:r>
              <a:rPr lang="en-US" dirty="0"/>
              <a:t>As you head out to the ambulance – into the cold air – he gets a bit better</a:t>
            </a:r>
          </a:p>
          <a:p>
            <a:r>
              <a:rPr lang="en-US" dirty="0"/>
              <a:t>He still has some retractions and stridor so you appropriately give:</a:t>
            </a:r>
          </a:p>
          <a:p>
            <a:endParaRPr lang="en-US" dirty="0"/>
          </a:p>
          <a:p>
            <a:r>
              <a:rPr lang="en-US" dirty="0"/>
              <a:t>Racemic Epinephrine </a:t>
            </a:r>
          </a:p>
          <a:p>
            <a:endParaRPr lang="en-US" dirty="0"/>
          </a:p>
          <a:p>
            <a:r>
              <a:rPr lang="en-US" dirty="0"/>
              <a:t>ED arrival – He’s much better, gets his dose of </a:t>
            </a:r>
            <a:r>
              <a:rPr lang="en-US" dirty="0" err="1"/>
              <a:t>decadron</a:t>
            </a:r>
            <a:r>
              <a:rPr lang="en-US" dirty="0"/>
              <a:t>, we watch about 2-3 hours and he goes home</a:t>
            </a:r>
          </a:p>
        </p:txBody>
      </p:sp>
    </p:spTree>
    <p:extLst>
      <p:ext uri="{BB962C8B-B14F-4D97-AF65-F5344CB8AC3E}">
        <p14:creationId xmlns:p14="http://schemas.microsoft.com/office/powerpoint/2010/main" val="2113281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8ACCA-BB27-EE4C-A4B6-63081005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that scare me with croup: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F5C6C-36FE-C046-9D2F-D85EE091C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improvement with racemic epinephrine</a:t>
            </a:r>
          </a:p>
          <a:p>
            <a:pPr lvl="1"/>
            <a:r>
              <a:rPr lang="en-US" dirty="0"/>
              <a:t>COVID croup seems more severe </a:t>
            </a:r>
          </a:p>
          <a:p>
            <a:r>
              <a:rPr lang="en-US" dirty="0"/>
              <a:t>High fever </a:t>
            </a:r>
          </a:p>
          <a:p>
            <a:r>
              <a:rPr lang="en-US" dirty="0"/>
              <a:t>Unimmunized kids with croup </a:t>
            </a:r>
            <a:r>
              <a:rPr lang="en-US" dirty="0">
                <a:sym typeface="Wingdings" pitchFamily="2" charset="2"/>
              </a:rPr>
              <a:t> much higher risk of epiglottitis or bacterial tracheitis</a:t>
            </a:r>
            <a:endParaRPr lang="en-US" dirty="0"/>
          </a:p>
          <a:p>
            <a:r>
              <a:rPr lang="en-US" dirty="0"/>
              <a:t>Abnormal airway at baseline</a:t>
            </a:r>
          </a:p>
          <a:p>
            <a:r>
              <a:rPr lang="en-US" dirty="0"/>
              <a:t>Any decreased O2 sat</a:t>
            </a:r>
          </a:p>
        </p:txBody>
      </p:sp>
    </p:spTree>
    <p:extLst>
      <p:ext uri="{BB962C8B-B14F-4D97-AF65-F5344CB8AC3E}">
        <p14:creationId xmlns:p14="http://schemas.microsoft.com/office/powerpoint/2010/main" val="2714412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4FC27-A697-0444-89EE-CEFF2C7AE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Maria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F5874-13B6-D441-82EE-B8AE6C7A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6858000" cy="4351338"/>
          </a:xfrm>
        </p:spPr>
        <p:txBody>
          <a:bodyPr>
            <a:normAutofit fontScale="69500" lnSpcReduction="20000"/>
          </a:bodyPr>
          <a:lstStyle/>
          <a:p>
            <a:r>
              <a:rPr lang="en-US" dirty="0"/>
              <a:t>Dispatch:  12 year old girl – acute onset of difficulty breathing at school</a:t>
            </a:r>
          </a:p>
          <a:p>
            <a:r>
              <a:rPr lang="en-US" dirty="0"/>
              <a:t>On scene with teachers:</a:t>
            </a:r>
          </a:p>
          <a:p>
            <a:pPr lvl="1"/>
            <a:r>
              <a:rPr lang="en-US" dirty="0"/>
              <a:t>”She seemed okay this morning but had a bit of a cough, now she’s much worse and can’t speak well”</a:t>
            </a:r>
          </a:p>
          <a:p>
            <a:pPr lvl="1"/>
            <a:r>
              <a:rPr lang="en-US" dirty="0"/>
              <a:t>12 </a:t>
            </a:r>
            <a:r>
              <a:rPr lang="en-US"/>
              <a:t>yo</a:t>
            </a:r>
            <a:r>
              <a:rPr lang="en-US" dirty="0"/>
              <a:t> girl – very quiet, looks very scared</a:t>
            </a:r>
          </a:p>
          <a:p>
            <a:pPr lvl="1"/>
            <a:r>
              <a:rPr lang="en-US" dirty="0"/>
              <a:t>Respiratory rate looks a little fast</a:t>
            </a:r>
          </a:p>
          <a:p>
            <a:pPr lvl="1"/>
            <a:r>
              <a:rPr lang="en-US" dirty="0"/>
              <a:t>She answers questions with 1-2 words only</a:t>
            </a:r>
          </a:p>
          <a:p>
            <a:pPr lvl="1"/>
            <a:r>
              <a:rPr lang="en-US" dirty="0"/>
              <a:t>No recent fevers</a:t>
            </a:r>
          </a:p>
          <a:p>
            <a:pPr lvl="1"/>
            <a:endParaRPr lang="en-US" dirty="0"/>
          </a:p>
          <a:p>
            <a:r>
              <a:rPr lang="en-US" dirty="0"/>
              <a:t>On initial exam – very diminished breath sounds – maybe an occasional wheeze, </a:t>
            </a:r>
          </a:p>
          <a:p>
            <a:r>
              <a:rPr lang="en-US" dirty="0"/>
              <a:t>Working pretty hard – you notice that she seems to be using her shoulders to breathe…</a:t>
            </a:r>
          </a:p>
          <a:p>
            <a:endParaRPr lang="en-US" dirty="0"/>
          </a:p>
          <a:p>
            <a:r>
              <a:rPr lang="en-US" dirty="0"/>
              <a:t>What next?</a:t>
            </a:r>
          </a:p>
        </p:txBody>
      </p:sp>
      <p:sp>
        <p:nvSpPr>
          <p:cNvPr id="11" name="Accent Rule"/>
          <p:cNvSpPr/>
          <p:nvPr/>
        </p:nvSpPr>
        <p:spPr>
          <a:xfrm>
            <a:off x="457200" y="1736408"/>
            <a:ext cx="1143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Case Image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1518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4FC27-A697-0444-89EE-CEFF2C7AE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Maria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F5874-13B6-D441-82EE-B8AE6C7A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6858000" cy="4351338"/>
          </a:xfrm>
        </p:spPr>
        <p:txBody>
          <a:bodyPr>
            <a:normAutofit fontScale="69500" lnSpcReduction="20000"/>
          </a:bodyPr>
          <a:lstStyle/>
          <a:p>
            <a:r>
              <a:rPr lang="en-US" dirty="0"/>
              <a:t>Dispatch:  12 year old girl – acute onset of difficulty breathing at school</a:t>
            </a:r>
          </a:p>
          <a:p>
            <a:r>
              <a:rPr lang="en-US" dirty="0"/>
              <a:t>On scene with teachers:</a:t>
            </a:r>
          </a:p>
          <a:p>
            <a:pPr lvl="1"/>
            <a:r>
              <a:rPr lang="en-US" dirty="0"/>
              <a:t>”She seemed okay this morning but had a bit of a cough, now she’s much worse and can’t speak well”</a:t>
            </a:r>
          </a:p>
          <a:p>
            <a:pPr lvl="1"/>
            <a:r>
              <a:rPr lang="en-US" dirty="0"/>
              <a:t>12 </a:t>
            </a:r>
            <a:r>
              <a:rPr lang="en-US" dirty="0" err="1"/>
              <a:t>yo</a:t>
            </a:r>
            <a:r>
              <a:rPr lang="en-US" dirty="0"/>
              <a:t> girl – very quiet, looks very scared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Respiratory rate looks a little fast</a:t>
            </a:r>
          </a:p>
          <a:p>
            <a:pPr lvl="1"/>
            <a:r>
              <a:rPr lang="en-US" dirty="0"/>
              <a:t>She answers questions with </a:t>
            </a:r>
            <a:r>
              <a:rPr lang="en-US" dirty="0">
                <a:highlight>
                  <a:srgbClr val="FFFF00"/>
                </a:highlight>
              </a:rPr>
              <a:t>1-2 words only</a:t>
            </a:r>
          </a:p>
          <a:p>
            <a:pPr lvl="1"/>
            <a:r>
              <a:rPr lang="en-US" dirty="0"/>
              <a:t>No recent fevers</a:t>
            </a:r>
          </a:p>
          <a:p>
            <a:pPr lvl="1"/>
            <a:endParaRPr lang="en-US" dirty="0"/>
          </a:p>
          <a:p>
            <a:r>
              <a:rPr lang="en-US" dirty="0"/>
              <a:t>On initial exam </a:t>
            </a:r>
            <a:r>
              <a:rPr lang="en-US" dirty="0">
                <a:highlight>
                  <a:srgbClr val="FFFF00"/>
                </a:highlight>
              </a:rPr>
              <a:t>– very diminished breath sounds </a:t>
            </a:r>
            <a:r>
              <a:rPr lang="en-US" dirty="0"/>
              <a:t>– maybe an occasional wheeze, </a:t>
            </a:r>
          </a:p>
          <a:p>
            <a:r>
              <a:rPr lang="en-US" dirty="0"/>
              <a:t>Working pretty hard – you notice that she seems to be </a:t>
            </a:r>
            <a:r>
              <a:rPr lang="en-US" dirty="0">
                <a:highlight>
                  <a:srgbClr val="FFFF00"/>
                </a:highlight>
              </a:rPr>
              <a:t>using her shoulders </a:t>
            </a:r>
            <a:r>
              <a:rPr lang="en-US" dirty="0"/>
              <a:t>to breathe…</a:t>
            </a:r>
          </a:p>
          <a:p>
            <a:endParaRPr lang="en-US" dirty="0"/>
          </a:p>
          <a:p>
            <a:r>
              <a:rPr lang="en-US" dirty="0"/>
              <a:t>What next?</a:t>
            </a:r>
          </a:p>
        </p:txBody>
      </p:sp>
      <p:sp>
        <p:nvSpPr>
          <p:cNvPr id="11" name="Accent Rule"/>
          <p:cNvSpPr/>
          <p:nvPr/>
        </p:nvSpPr>
        <p:spPr>
          <a:xfrm>
            <a:off x="457200" y="1736408"/>
            <a:ext cx="1143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Case Image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8493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90C975-686E-3046-A73C-5E86FF9BB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5387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C75F89-4065-BA47-B7AE-37E9C60228DC}"/>
              </a:ext>
            </a:extLst>
          </p:cNvPr>
          <p:cNvSpPr txBox="1"/>
          <p:nvPr/>
        </p:nvSpPr>
        <p:spPr>
          <a:xfrm>
            <a:off x="420414" y="325820"/>
            <a:ext cx="3932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Differential Diagnosis by airway location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5D93F97-83D6-C94C-8400-CA3D801098E3}"/>
              </a:ext>
            </a:extLst>
          </p:cNvPr>
          <p:cNvSpPr/>
          <p:nvPr/>
        </p:nvSpPr>
        <p:spPr>
          <a:xfrm>
            <a:off x="4059761" y="1259680"/>
            <a:ext cx="2312277" cy="159757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EBFB799-8A95-D44F-952C-4E59C191E8F1}"/>
              </a:ext>
            </a:extLst>
          </p:cNvPr>
          <p:cNvSpPr/>
          <p:nvPr/>
        </p:nvSpPr>
        <p:spPr>
          <a:xfrm>
            <a:off x="3596169" y="3374993"/>
            <a:ext cx="3239459" cy="296526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5C52FB-572D-DD4D-BEA8-1A2108D73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589" y="1580848"/>
            <a:ext cx="4759411" cy="4759411"/>
          </a:xfrm>
          <a:prstGeom prst="rect">
            <a:avLst/>
          </a:prstGeom>
        </p:spPr>
      </p:pic>
      <p:sp>
        <p:nvSpPr>
          <p:cNvPr id="11" name="Up Arrow 10">
            <a:extLst>
              <a:ext uri="{FF2B5EF4-FFF2-40B4-BE49-F238E27FC236}">
                <a16:creationId xmlns:a16="http://schemas.microsoft.com/office/drawing/2014/main" id="{CD34434B-3B65-BB42-95D7-6BCB45DCB227}"/>
              </a:ext>
            </a:extLst>
          </p:cNvPr>
          <p:cNvSpPr/>
          <p:nvPr/>
        </p:nvSpPr>
        <p:spPr>
          <a:xfrm>
            <a:off x="8106033" y="4388070"/>
            <a:ext cx="506627" cy="13825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0CC0A-69A8-1B4F-A7F1-826A5688B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Asthma -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AEF59-F132-4C41-802D-CA3DC5D87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Acute bronchoconstriction of the small airways – smooth muscle contracts &amp; inflammation of the small airways</a:t>
            </a:r>
          </a:p>
          <a:p>
            <a:r>
              <a:rPr lang="en-US" dirty="0"/>
              <a:t>Presentation</a:t>
            </a:r>
          </a:p>
          <a:p>
            <a:pPr lvl="1"/>
            <a:r>
              <a:rPr lang="en-US" dirty="0"/>
              <a:t>Typically acute onset with early worsening</a:t>
            </a:r>
          </a:p>
          <a:p>
            <a:pPr lvl="1"/>
            <a:r>
              <a:rPr lang="en-US" dirty="0"/>
              <a:t>Can wheeze, cough or just go silent</a:t>
            </a:r>
          </a:p>
          <a:p>
            <a:pPr lvl="1"/>
            <a:r>
              <a:rPr lang="en-US" dirty="0"/>
              <a:t>Often history of prior wheeze/persistent cough or episodes of trouble breathing</a:t>
            </a:r>
          </a:p>
          <a:p>
            <a:pPr lvl="1"/>
            <a:r>
              <a:rPr lang="en-US" dirty="0"/>
              <a:t>May have inciting trigger – URI, allergen, smoke</a:t>
            </a:r>
          </a:p>
          <a:p>
            <a:pPr lvl="1"/>
            <a:r>
              <a:rPr lang="en-US" dirty="0"/>
              <a:t>Oxygenation usual adequate – if abnormal – this is severe asthma</a:t>
            </a:r>
          </a:p>
          <a:p>
            <a:pPr lvl="1"/>
            <a:r>
              <a:rPr lang="en-US" dirty="0"/>
              <a:t>Tachypnea, retractions, wheezing</a:t>
            </a:r>
          </a:p>
          <a:p>
            <a:pPr lvl="1"/>
            <a:r>
              <a:rPr lang="en-US" dirty="0"/>
              <a:t>Diminished lung sounds with increased expiratory phase</a:t>
            </a:r>
          </a:p>
        </p:txBody>
      </p:sp>
    </p:spTree>
    <p:extLst>
      <p:ext uri="{BB962C8B-B14F-4D97-AF65-F5344CB8AC3E}">
        <p14:creationId xmlns:p14="http://schemas.microsoft.com/office/powerpoint/2010/main" val="3286752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54647-F8A7-D74D-B73A-D4FC87F8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8C404-2816-3F40-8942-7A690D4AD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=T4qNgi4Vrvo</a:t>
            </a:r>
          </a:p>
        </p:txBody>
      </p:sp>
      <p:pic>
        <p:nvPicPr>
          <p:cNvPr id="4" name="Online Media 3" descr="Wheezing (expiratory) - Lung Sounds - MEDZCOOL">
            <a:hlinkClick r:id="" action="ppaction://media"/>
            <a:extLst>
              <a:ext uri="{FF2B5EF4-FFF2-40B4-BE49-F238E27FC236}">
                <a16:creationId xmlns:a16="http://schemas.microsoft.com/office/drawing/2014/main" id="{04D2DB15-8F58-6046-858B-183303C386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826000" y="2711450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A4F9F-2D61-0845-A4B2-1AD6E58F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Asthma -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5A474-9F38-C645-A056-4C3D29CBC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Inhaled Albuterol (+/-) </a:t>
            </a:r>
            <a:r>
              <a:rPr lang="en-US" dirty="0" err="1"/>
              <a:t>ipratroprium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Relaxes the smooth muscle</a:t>
            </a:r>
          </a:p>
          <a:p>
            <a:pPr lvl="1"/>
            <a:r>
              <a:rPr lang="en-US" dirty="0"/>
              <a:t>Works quickly (onset 1-2 minutes, peak 30 minutes)</a:t>
            </a:r>
          </a:p>
          <a:p>
            <a:r>
              <a:rPr lang="en-US" dirty="0"/>
              <a:t>Steroids </a:t>
            </a:r>
          </a:p>
          <a:p>
            <a:pPr lvl="1"/>
            <a:r>
              <a:rPr lang="en-US" dirty="0"/>
              <a:t>Decrease the inflammation</a:t>
            </a:r>
          </a:p>
          <a:p>
            <a:pPr lvl="1"/>
            <a:r>
              <a:rPr lang="en-US" dirty="0"/>
              <a:t>Work slowly (4-6 hours)</a:t>
            </a:r>
          </a:p>
          <a:p>
            <a:pPr lvl="1"/>
            <a:endParaRPr lang="en-US" dirty="0"/>
          </a:p>
          <a:p>
            <a:r>
              <a:rPr lang="en-US" dirty="0"/>
              <a:t>In the ED </a:t>
            </a:r>
          </a:p>
          <a:p>
            <a:pPr lvl="1"/>
            <a:r>
              <a:rPr lang="en-US" dirty="0"/>
              <a:t>Magnesium (smooth muscle relaxant)</a:t>
            </a:r>
          </a:p>
          <a:p>
            <a:pPr lvl="1"/>
            <a:r>
              <a:rPr lang="en-US" dirty="0"/>
              <a:t>Terbutaline/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BiPAP – with continuous albuterol</a:t>
            </a:r>
          </a:p>
          <a:p>
            <a:pPr lvl="1"/>
            <a:r>
              <a:rPr lang="en-US" dirty="0"/>
              <a:t>Avoid intubation!!!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CDDE6F-245C-8B48-865F-E73619276A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1" r="64886" b="38391"/>
          <a:stretch/>
        </p:blipFill>
        <p:spPr>
          <a:xfrm>
            <a:off x="8386198" y="108136"/>
            <a:ext cx="3599856" cy="616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56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473D6-20E8-D84B-82BE-00B840457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Maria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4A0F2-CA2D-2D48-B0F4-08135E5C9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Hx – no formal asthma diagnosis, but she’s had wheezing in the past and needed to be in the hospital before.  She started coughing last night and tried cough medicine without improvement</a:t>
            </a:r>
          </a:p>
          <a:p>
            <a:r>
              <a:rPr lang="en-US" dirty="0"/>
              <a:t>Exam</a:t>
            </a:r>
          </a:p>
          <a:p>
            <a:pPr lvl="1"/>
            <a:r>
              <a:rPr lang="en-US" dirty="0"/>
              <a:t>RR – 30, HR 120, SpO2 96%</a:t>
            </a:r>
          </a:p>
          <a:p>
            <a:pPr lvl="1"/>
            <a:r>
              <a:rPr lang="en-US" dirty="0"/>
              <a:t>Can’t hear lung sounds at all – faint expiratory noise</a:t>
            </a:r>
          </a:p>
          <a:p>
            <a:pPr lvl="1"/>
            <a:r>
              <a:rPr lang="en-US" dirty="0"/>
              <a:t>Can only speak 1-2 words at a time</a:t>
            </a:r>
          </a:p>
          <a:p>
            <a:r>
              <a:rPr lang="en-US" dirty="0"/>
              <a:t>Intervention:</a:t>
            </a:r>
          </a:p>
          <a:p>
            <a:pPr lvl="1"/>
            <a:r>
              <a:rPr lang="en-US" dirty="0"/>
              <a:t>Albuterol NMT (or MDI) </a:t>
            </a:r>
          </a:p>
          <a:p>
            <a:pPr lvl="1"/>
            <a:r>
              <a:rPr lang="en-US" dirty="0"/>
              <a:t>Re-evaluation – now wheezing heard throughout</a:t>
            </a:r>
          </a:p>
          <a:p>
            <a:pPr lvl="1"/>
            <a:r>
              <a:rPr lang="en-US" dirty="0"/>
              <a:t>Continue more Albuterol, transport</a:t>
            </a:r>
          </a:p>
          <a:p>
            <a:pPr lvl="1"/>
            <a:endParaRPr lang="en-US" dirty="0"/>
          </a:p>
          <a:p>
            <a:r>
              <a:rPr lang="en-US" dirty="0"/>
              <a:t>In the ED:</a:t>
            </a:r>
          </a:p>
          <a:p>
            <a:pPr lvl="1"/>
            <a:r>
              <a:rPr lang="en-US" dirty="0"/>
              <a:t>She receives another 1 hour of continuous albuterol, </a:t>
            </a:r>
            <a:r>
              <a:rPr lang="en-US" dirty="0" err="1"/>
              <a:t>decadron</a:t>
            </a:r>
            <a:r>
              <a:rPr lang="en-US" dirty="0"/>
              <a:t> and improves</a:t>
            </a:r>
          </a:p>
          <a:p>
            <a:pPr lvl="1"/>
            <a:r>
              <a:rPr lang="en-US" dirty="0"/>
              <a:t>Goes home with inhaler and education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509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819F-19A0-924D-8080-0434344E8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that scare me with asthma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506F5-A3B7-034E-BD56-BB503B538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Acute onset of severe symptoms </a:t>
            </a:r>
          </a:p>
          <a:p>
            <a:r>
              <a:rPr lang="en-US" dirty="0"/>
              <a:t>Altered mental status</a:t>
            </a:r>
          </a:p>
          <a:p>
            <a:r>
              <a:rPr lang="en-US" dirty="0"/>
              <a:t>Teenagers with respiratory distress </a:t>
            </a:r>
          </a:p>
          <a:p>
            <a:r>
              <a:rPr lang="en-US" dirty="0"/>
              <a:t>Kids with “tight” variant asthma (no wheeze as warning signs)</a:t>
            </a:r>
          </a:p>
          <a:p>
            <a:r>
              <a:rPr lang="en-US" dirty="0"/>
              <a:t>Prior need for intubation or ICU</a:t>
            </a:r>
          </a:p>
          <a:p>
            <a:r>
              <a:rPr lang="en-US" dirty="0"/>
              <a:t>Current hypoxemia</a:t>
            </a:r>
          </a:p>
        </p:txBody>
      </p:sp>
    </p:spTree>
    <p:extLst>
      <p:ext uri="{BB962C8B-B14F-4D97-AF65-F5344CB8AC3E}">
        <p14:creationId xmlns:p14="http://schemas.microsoft.com/office/powerpoint/2010/main" val="255917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5B16-F157-F640-96DF-BD330946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Rosie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9E952-DFD5-D944-95D8-023612363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36408"/>
            <a:ext cx="6858000" cy="444055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Dispatch:  15 </a:t>
            </a:r>
            <a:r>
              <a:rPr lang="en-US"/>
              <a:t>mo</a:t>
            </a:r>
            <a:r>
              <a:rPr lang="en-US" dirty="0"/>
              <a:t> with worsening difficulty breathing – Mom says “she doesn’t look right and can’t breathe”</a:t>
            </a:r>
          </a:p>
          <a:p>
            <a:r>
              <a:rPr lang="en-US" dirty="0"/>
              <a:t>On scene:</a:t>
            </a:r>
          </a:p>
          <a:p>
            <a:pPr lvl="1"/>
            <a:r>
              <a:rPr lang="en-US" dirty="0"/>
              <a:t>Appearance – limp but awake</a:t>
            </a:r>
          </a:p>
          <a:p>
            <a:pPr lvl="1"/>
            <a:r>
              <a:rPr lang="en-US" dirty="0"/>
              <a:t>Breathing – Too fast, too hard</a:t>
            </a:r>
          </a:p>
          <a:p>
            <a:pPr lvl="1"/>
            <a:r>
              <a:rPr lang="en-US" dirty="0"/>
              <a:t>Circulation – pale but not blue</a:t>
            </a:r>
          </a:p>
          <a:p>
            <a:r>
              <a:rPr lang="en-US" dirty="0"/>
              <a:t>History – </a:t>
            </a:r>
          </a:p>
          <a:p>
            <a:pPr lvl="1"/>
            <a:r>
              <a:rPr lang="en-US" dirty="0"/>
              <a:t>2 days of URI symptoms, now seems to be breathing faster and harder, </a:t>
            </a:r>
          </a:p>
          <a:p>
            <a:pPr lvl="1"/>
            <a:r>
              <a:rPr lang="en-US" dirty="0"/>
              <a:t>Decreased PO intake today</a:t>
            </a:r>
          </a:p>
          <a:p>
            <a:pPr lvl="1"/>
            <a:r>
              <a:rPr lang="en-US" dirty="0"/>
              <a:t>Immunized</a:t>
            </a:r>
          </a:p>
          <a:p>
            <a:r>
              <a:rPr lang="en-US" dirty="0"/>
              <a:t>Exam</a:t>
            </a:r>
          </a:p>
          <a:p>
            <a:pPr lvl="1"/>
            <a:r>
              <a:rPr lang="en-US" dirty="0"/>
              <a:t>Copious nasal discharge</a:t>
            </a:r>
          </a:p>
          <a:p>
            <a:pPr lvl="1"/>
            <a:r>
              <a:rPr lang="en-US" dirty="0"/>
              <a:t>Lungs – RR 60, decreased air entry, + retractions (abdominal, tracheal, </a:t>
            </a:r>
            <a:r>
              <a:rPr lang="en-US"/>
              <a:t>intracostal</a:t>
            </a:r>
            <a:r>
              <a:rPr lang="en-US" dirty="0"/>
              <a:t>), wheezing and crackles diffusely</a:t>
            </a:r>
          </a:p>
          <a:p>
            <a:pPr lvl="1"/>
            <a:r>
              <a:rPr lang="en-US" dirty="0"/>
              <a:t>Skin is well perfused with strong pulses</a:t>
            </a:r>
          </a:p>
          <a:p>
            <a:pPr lvl="1"/>
            <a:r>
              <a:rPr lang="en-US" dirty="0"/>
              <a:t>VS - RR 60, HR 150, SpO2 – 86%</a:t>
            </a:r>
          </a:p>
          <a:p>
            <a:endParaRPr lang="en-US" dirty="0"/>
          </a:p>
        </p:txBody>
      </p:sp>
      <p:pic>
        <p:nvPicPr>
          <p:cNvPr id="7" name="Case Image Rosie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7128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5B16-F157-F640-96DF-BD330946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Rosie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9E952-DFD5-D944-95D8-023612363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36408"/>
            <a:ext cx="6858000" cy="444055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Dispatch:  15 </a:t>
            </a:r>
            <a:r>
              <a:rPr lang="en-US" dirty="0" err="1"/>
              <a:t>mo</a:t>
            </a:r>
            <a:r>
              <a:rPr lang="en-US" dirty="0"/>
              <a:t> with worsening difficulty breathing – Mom says “he doesn’t look right and can’t breathe”</a:t>
            </a:r>
          </a:p>
          <a:p>
            <a:r>
              <a:rPr lang="en-US" dirty="0"/>
              <a:t>On scene:</a:t>
            </a:r>
          </a:p>
          <a:p>
            <a:pPr lvl="1"/>
            <a:r>
              <a:rPr lang="en-US" dirty="0"/>
              <a:t>Appearance – </a:t>
            </a:r>
            <a:r>
              <a:rPr lang="en-US" dirty="0">
                <a:highlight>
                  <a:srgbClr val="FFFF00"/>
                </a:highlight>
              </a:rPr>
              <a:t>limp but awake</a:t>
            </a:r>
          </a:p>
          <a:p>
            <a:pPr lvl="1"/>
            <a:r>
              <a:rPr lang="en-US" dirty="0"/>
              <a:t>Breathing – </a:t>
            </a:r>
            <a:r>
              <a:rPr lang="en-US" dirty="0">
                <a:highlight>
                  <a:srgbClr val="FFFF00"/>
                </a:highlight>
              </a:rPr>
              <a:t>Too fast, too hard</a:t>
            </a:r>
          </a:p>
          <a:p>
            <a:pPr lvl="1"/>
            <a:r>
              <a:rPr lang="en-US" dirty="0"/>
              <a:t>Circulation – pale but not blue</a:t>
            </a:r>
          </a:p>
          <a:p>
            <a:r>
              <a:rPr lang="en-US" dirty="0"/>
              <a:t>History – 2 days of URI symptoms, now seems to be breathing faster and harder, hasn’t been eating well today.  No PMHx</a:t>
            </a:r>
          </a:p>
          <a:p>
            <a:r>
              <a:rPr lang="en-US" dirty="0"/>
              <a:t>Exam – </a:t>
            </a:r>
          </a:p>
          <a:p>
            <a:pPr lvl="1"/>
            <a:r>
              <a:rPr lang="en-US" dirty="0"/>
              <a:t>Copious nasal discharge</a:t>
            </a:r>
          </a:p>
          <a:p>
            <a:pPr lvl="1"/>
            <a:r>
              <a:rPr lang="en-US" dirty="0"/>
              <a:t>Lungs – </a:t>
            </a:r>
            <a:r>
              <a:rPr lang="en-US" dirty="0">
                <a:highlight>
                  <a:srgbClr val="FFFF00"/>
                </a:highlight>
              </a:rPr>
              <a:t>RR 60</a:t>
            </a:r>
            <a:r>
              <a:rPr lang="en-US" dirty="0"/>
              <a:t>, </a:t>
            </a:r>
            <a:r>
              <a:rPr lang="en-US" dirty="0">
                <a:highlight>
                  <a:srgbClr val="FFFF00"/>
                </a:highlight>
              </a:rPr>
              <a:t>decreased air entry</a:t>
            </a:r>
            <a:r>
              <a:rPr lang="en-US" dirty="0"/>
              <a:t>, </a:t>
            </a:r>
            <a:r>
              <a:rPr lang="en-US" dirty="0">
                <a:highlight>
                  <a:srgbClr val="FFFF00"/>
                </a:highlight>
              </a:rPr>
              <a:t>+ retractions </a:t>
            </a:r>
            <a:r>
              <a:rPr lang="en-US" dirty="0"/>
              <a:t>(abdominal, tracheal, </a:t>
            </a:r>
            <a:r>
              <a:rPr lang="en-US" dirty="0" err="1"/>
              <a:t>intracostal</a:t>
            </a:r>
            <a:r>
              <a:rPr lang="en-US" dirty="0"/>
              <a:t>), </a:t>
            </a:r>
            <a:r>
              <a:rPr lang="en-US" dirty="0">
                <a:highlight>
                  <a:srgbClr val="FFFF00"/>
                </a:highlight>
              </a:rPr>
              <a:t>wheezing and crackles </a:t>
            </a:r>
            <a:r>
              <a:rPr lang="en-US" dirty="0"/>
              <a:t>diffusely</a:t>
            </a:r>
          </a:p>
          <a:p>
            <a:pPr lvl="1"/>
            <a:r>
              <a:rPr lang="en-US" dirty="0"/>
              <a:t>Skin is well perfused with strong pulses</a:t>
            </a:r>
          </a:p>
          <a:p>
            <a:pPr lvl="1"/>
            <a:r>
              <a:rPr lang="en-US" dirty="0"/>
              <a:t>VS - RR 60, HR 150, </a:t>
            </a:r>
            <a:r>
              <a:rPr lang="en-US" dirty="0">
                <a:highlight>
                  <a:srgbClr val="FFFF00"/>
                </a:highlight>
              </a:rPr>
              <a:t>SpO2 – 86%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163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90C975-686E-3046-A73C-5E86FF9BB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311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C75F89-4065-BA47-B7AE-37E9C60228DC}"/>
              </a:ext>
            </a:extLst>
          </p:cNvPr>
          <p:cNvSpPr txBox="1"/>
          <p:nvPr/>
        </p:nvSpPr>
        <p:spPr>
          <a:xfrm>
            <a:off x="420414" y="325820"/>
            <a:ext cx="3932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Differential Diagnosis by airway location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EBFB799-8A95-D44F-952C-4E59C191E8F1}"/>
              </a:ext>
            </a:extLst>
          </p:cNvPr>
          <p:cNvSpPr/>
          <p:nvPr/>
        </p:nvSpPr>
        <p:spPr>
          <a:xfrm>
            <a:off x="3596169" y="3374993"/>
            <a:ext cx="3239459" cy="2965266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5C52FB-572D-DD4D-BEA8-1A2108D73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589" y="1580848"/>
            <a:ext cx="4759411" cy="4759411"/>
          </a:xfrm>
          <a:prstGeom prst="rect">
            <a:avLst/>
          </a:prstGeom>
        </p:spPr>
      </p:pic>
      <p:sp>
        <p:nvSpPr>
          <p:cNvPr id="11" name="Up Arrow 10">
            <a:extLst>
              <a:ext uri="{FF2B5EF4-FFF2-40B4-BE49-F238E27FC236}">
                <a16:creationId xmlns:a16="http://schemas.microsoft.com/office/drawing/2014/main" id="{CD34434B-3B65-BB42-95D7-6BCB45DCB227}"/>
              </a:ext>
            </a:extLst>
          </p:cNvPr>
          <p:cNvSpPr/>
          <p:nvPr/>
        </p:nvSpPr>
        <p:spPr>
          <a:xfrm>
            <a:off x="9305667" y="4166358"/>
            <a:ext cx="506627" cy="13825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0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258FE-900B-8B44-B844-BA56691D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Bronchiolitis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9E2C6-89F5-9E41-8FC1-D2EB927CD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18157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Viral infection of the upper and lower airways </a:t>
            </a:r>
          </a:p>
          <a:p>
            <a:pPr lvl="1"/>
            <a:r>
              <a:rPr lang="en-US" dirty="0"/>
              <a:t>– RSV, Parainfluenza, Covid</a:t>
            </a:r>
          </a:p>
          <a:p>
            <a:pPr lvl="1"/>
            <a:r>
              <a:rPr lang="en-US" dirty="0"/>
              <a:t>Copious mucus production with some bronchospasm</a:t>
            </a:r>
          </a:p>
          <a:p>
            <a:pPr lvl="1"/>
            <a:r>
              <a:rPr lang="en-US" dirty="0"/>
              <a:t>Initial symptoms - URI (cough, congestion, rhinorrhea +/- fever)</a:t>
            </a:r>
          </a:p>
          <a:p>
            <a:pPr lvl="1"/>
            <a:r>
              <a:rPr lang="en-US" dirty="0"/>
              <a:t>Symptoms worsens over 4-6 days then improve</a:t>
            </a:r>
          </a:p>
          <a:p>
            <a:r>
              <a:rPr lang="en-US" dirty="0"/>
              <a:t>Presentation</a:t>
            </a:r>
          </a:p>
          <a:p>
            <a:pPr lvl="1"/>
            <a:r>
              <a:rPr lang="en-US" dirty="0"/>
              <a:t>Lots of mucus</a:t>
            </a:r>
          </a:p>
          <a:p>
            <a:pPr lvl="1"/>
            <a:r>
              <a:rPr lang="en-US" dirty="0"/>
              <a:t>Poor feeding</a:t>
            </a:r>
          </a:p>
          <a:p>
            <a:pPr lvl="1"/>
            <a:r>
              <a:rPr lang="en-US" dirty="0"/>
              <a:t>Changing lung exam with crackles, wheezing, decreased breath sounds</a:t>
            </a:r>
          </a:p>
          <a:p>
            <a:pPr lvl="1"/>
            <a:r>
              <a:rPr lang="en-US" dirty="0"/>
              <a:t>Respiratory distress with increased WOB – retractions, nasal flaring</a:t>
            </a:r>
          </a:p>
          <a:p>
            <a:pPr lvl="1"/>
            <a:r>
              <a:rPr lang="en-US" dirty="0"/>
              <a:t>Hypoxemia</a:t>
            </a:r>
          </a:p>
          <a:p>
            <a:pPr lvl="1"/>
            <a:r>
              <a:rPr lang="en-US" dirty="0"/>
              <a:t>Dehydration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E03795-F224-BB4E-83EB-E0623AC1FD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22" r="2769" b="44941"/>
          <a:stretch/>
        </p:blipFill>
        <p:spPr>
          <a:xfrm>
            <a:off x="8884507" y="111211"/>
            <a:ext cx="3320753" cy="2874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1BB641-771A-CF47-85EB-1838264A0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619" y="4525620"/>
            <a:ext cx="2882406" cy="17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49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7EC11-4E55-2942-B764-52C58872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Bronchiolitis (rice </a:t>
            </a:r>
            <a:r>
              <a:rPr lang="en-US" dirty="0" err="1"/>
              <a:t>krispies</a:t>
            </a:r>
            <a:r>
              <a:rPr lang="en-US" dirty="0"/>
              <a:t>, washing machine, coarse crackles, variable exam)</a:t>
            </a:r>
          </a:p>
        </p:txBody>
      </p:sp>
      <p:pic>
        <p:nvPicPr>
          <p:cNvPr id="4" name="Online Media 3" descr="Wheeze- Bronchiolitis">
            <a:hlinkClick r:id="" action="ppaction://media"/>
            <a:extLst>
              <a:ext uri="{FF2B5EF4-FFF2-40B4-BE49-F238E27FC236}">
                <a16:creationId xmlns:a16="http://schemas.microsoft.com/office/drawing/2014/main" id="{838F7FC8-6A1D-5949-A914-56733AB97F0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4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EB191-A973-144A-8D63-197963C62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Bronchiolitis -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CAEE3-16E7-224C-AA3B-615CD166F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REST is BEST</a:t>
            </a:r>
          </a:p>
          <a:p>
            <a:r>
              <a:rPr lang="en-US" dirty="0"/>
              <a:t>Supportive care only</a:t>
            </a:r>
          </a:p>
          <a:p>
            <a:pPr lvl="1"/>
            <a:r>
              <a:rPr lang="en-US" dirty="0"/>
              <a:t>Nasal suctioning (no evidence for deep suctioning)</a:t>
            </a:r>
          </a:p>
          <a:p>
            <a:pPr lvl="1"/>
            <a:r>
              <a:rPr lang="en-US" dirty="0"/>
              <a:t>Control fevers</a:t>
            </a:r>
          </a:p>
          <a:p>
            <a:pPr lvl="1"/>
            <a:r>
              <a:rPr lang="en-US" dirty="0"/>
              <a:t>Supplemental O2 if needed</a:t>
            </a:r>
          </a:p>
          <a:p>
            <a:pPr lvl="1"/>
            <a:r>
              <a:rPr lang="en-US" dirty="0"/>
              <a:t>Non-invasive positive pressure ventilation</a:t>
            </a:r>
          </a:p>
          <a:p>
            <a:pPr lvl="1"/>
            <a:r>
              <a:rPr lang="en-US" dirty="0"/>
              <a:t>IVF if not drinking well</a:t>
            </a:r>
          </a:p>
          <a:p>
            <a:pPr lvl="1"/>
            <a:endParaRPr lang="en-US" dirty="0"/>
          </a:p>
          <a:p>
            <a:r>
              <a:rPr lang="en-US" dirty="0"/>
              <a:t>Albuterol doesn’t help (most of the time)</a:t>
            </a:r>
          </a:p>
          <a:p>
            <a:r>
              <a:rPr lang="en-US" dirty="0"/>
              <a:t>Racemic epinephrine doesn’t help</a:t>
            </a:r>
          </a:p>
          <a:p>
            <a:r>
              <a:rPr lang="en-US" dirty="0"/>
              <a:t>X-rays don’t really help</a:t>
            </a:r>
          </a:p>
          <a:p>
            <a:r>
              <a:rPr lang="en-US" dirty="0"/>
              <a:t>Steroids don’t help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B3FCC0-F41B-D543-9C3E-C1BD6DB55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3619" y="4525620"/>
            <a:ext cx="2882406" cy="178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82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98A6D-F9FA-6F45-B4DC-4910734A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Rosie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BC1E9-672F-C74A-9266-376D07879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quickly suction her nose – get lots out</a:t>
            </a:r>
          </a:p>
          <a:p>
            <a:r>
              <a:rPr lang="en-US" dirty="0"/>
              <a:t>She still has increased RR but looks more comfortable</a:t>
            </a:r>
          </a:p>
          <a:p>
            <a:r>
              <a:rPr lang="en-US" dirty="0"/>
              <a:t>O2 placed (NC at 2-3 L) – improved O2 </a:t>
            </a:r>
            <a:r>
              <a:rPr lang="en-US" dirty="0" err="1"/>
              <a:t>sats</a:t>
            </a:r>
            <a:endParaRPr lang="en-US" dirty="0"/>
          </a:p>
          <a:p>
            <a:r>
              <a:rPr lang="en-US" dirty="0"/>
              <a:t>You treat her fever with ibuprofen and give her a bottle</a:t>
            </a:r>
          </a:p>
          <a:p>
            <a:r>
              <a:rPr lang="en-US" dirty="0"/>
              <a:t>Transport to the ED</a:t>
            </a:r>
          </a:p>
          <a:p>
            <a:endParaRPr lang="en-US" dirty="0"/>
          </a:p>
          <a:p>
            <a:r>
              <a:rPr lang="en-US" dirty="0"/>
              <a:t>In the ED – we continue O2, suction again and admit for O2.  She spends 2-3 days in the hospital and recovers well</a:t>
            </a:r>
          </a:p>
        </p:txBody>
      </p:sp>
    </p:spTree>
    <p:extLst>
      <p:ext uri="{BB962C8B-B14F-4D97-AF65-F5344CB8AC3E}">
        <p14:creationId xmlns:p14="http://schemas.microsoft.com/office/powerpoint/2010/main" val="42762430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CEF8C-1A60-1B45-805C-0CA45AFC5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that scare me with bronchiolitis: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39522-9EA1-E34E-966A-48E95EF79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Altered mental status</a:t>
            </a:r>
          </a:p>
          <a:p>
            <a:r>
              <a:rPr lang="en-US" dirty="0"/>
              <a:t>Hypoxemia not improving with O2</a:t>
            </a:r>
          </a:p>
          <a:p>
            <a:r>
              <a:rPr lang="en-US" dirty="0"/>
              <a:t>Need for increasing support over several hours</a:t>
            </a:r>
          </a:p>
          <a:p>
            <a:endParaRPr lang="en-US" dirty="0"/>
          </a:p>
          <a:p>
            <a:r>
              <a:rPr lang="en-US" dirty="0"/>
              <a:t>”Is this bronchiolitis or something else?”</a:t>
            </a:r>
          </a:p>
        </p:txBody>
      </p:sp>
    </p:spTree>
    <p:extLst>
      <p:ext uri="{BB962C8B-B14F-4D97-AF65-F5344CB8AC3E}">
        <p14:creationId xmlns:p14="http://schemas.microsoft.com/office/powerpoint/2010/main" val="2175364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24606-1255-774C-9C6F-D8734F59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Matias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C97D3-3916-464B-8143-F9324AE44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68580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Dispatch:  8 </a:t>
            </a:r>
            <a:r>
              <a:rPr lang="en-US"/>
              <a:t>yo</a:t>
            </a:r>
            <a:r>
              <a:rPr lang="en-US" dirty="0"/>
              <a:t> with worsening illness, can’t breathe</a:t>
            </a:r>
          </a:p>
          <a:p>
            <a:r>
              <a:rPr lang="en-US" dirty="0"/>
              <a:t>On scene – </a:t>
            </a:r>
          </a:p>
          <a:p>
            <a:pPr lvl="1"/>
            <a:r>
              <a:rPr lang="en-US" dirty="0"/>
              <a:t>Appearance – Ill appearing but awake</a:t>
            </a:r>
          </a:p>
          <a:p>
            <a:pPr lvl="1"/>
            <a:r>
              <a:rPr lang="en-US" dirty="0"/>
              <a:t>Breathing – Slightly increased rate with apparent dyspnea</a:t>
            </a:r>
          </a:p>
          <a:p>
            <a:pPr lvl="1"/>
            <a:r>
              <a:rPr lang="en-US" dirty="0"/>
              <a:t>Circulation – Pale</a:t>
            </a:r>
          </a:p>
          <a:p>
            <a:r>
              <a:rPr lang="en-US" dirty="0"/>
              <a:t>History </a:t>
            </a:r>
          </a:p>
          <a:p>
            <a:pPr lvl="1"/>
            <a:r>
              <a:rPr lang="en-US" dirty="0"/>
              <a:t>Had URI symptoms for the past 3-4 days, now with high fever and worsening cough over past day.  Now having c/o dyspnea</a:t>
            </a:r>
          </a:p>
          <a:p>
            <a:pPr lvl="1"/>
            <a:r>
              <a:rPr lang="en-US" dirty="0"/>
              <a:t>No PMHx </a:t>
            </a:r>
          </a:p>
          <a:p>
            <a:r>
              <a:rPr lang="en-US" dirty="0"/>
              <a:t>Exam</a:t>
            </a:r>
          </a:p>
          <a:p>
            <a:pPr lvl="1"/>
            <a:r>
              <a:rPr lang="en-US" dirty="0"/>
              <a:t>RR 30, HR 120, SpO2 85%</a:t>
            </a:r>
          </a:p>
          <a:p>
            <a:pPr lvl="1"/>
            <a:r>
              <a:rPr lang="en-US" dirty="0"/>
              <a:t>Lungs – no wheezing, no stridor, few fine crackles – R side lower lobe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Accent Rule"/>
          <p:cNvSpPr/>
          <p:nvPr/>
        </p:nvSpPr>
        <p:spPr>
          <a:xfrm>
            <a:off x="457200" y="1736408"/>
            <a:ext cx="1143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Case Image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78717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24606-1255-774C-9C6F-D8734F59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Matias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C97D3-3916-464B-8143-F9324AE44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68580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Dispatch:  8 </a:t>
            </a:r>
            <a:r>
              <a:rPr lang="en-US" dirty="0" err="1"/>
              <a:t>yo</a:t>
            </a:r>
            <a:r>
              <a:rPr lang="en-US" dirty="0"/>
              <a:t> with worsening illness, can’t breathe</a:t>
            </a:r>
          </a:p>
          <a:p>
            <a:r>
              <a:rPr lang="en-US" dirty="0"/>
              <a:t>On scene – </a:t>
            </a:r>
          </a:p>
          <a:p>
            <a:pPr lvl="1"/>
            <a:r>
              <a:rPr lang="en-US" dirty="0"/>
              <a:t>Appearance – Ill appearing but awake</a:t>
            </a:r>
          </a:p>
          <a:p>
            <a:pPr lvl="1"/>
            <a:r>
              <a:rPr lang="en-US" dirty="0"/>
              <a:t>Breathing </a:t>
            </a:r>
            <a:r>
              <a:rPr lang="en-US" dirty="0">
                <a:highlight>
                  <a:srgbClr val="FFFF00"/>
                </a:highlight>
              </a:rPr>
              <a:t>– Slightly increased rate</a:t>
            </a:r>
            <a:r>
              <a:rPr lang="en-US" dirty="0"/>
              <a:t> with apparent </a:t>
            </a:r>
            <a:r>
              <a:rPr lang="en-US" dirty="0">
                <a:highlight>
                  <a:srgbClr val="FFFF00"/>
                </a:highlight>
              </a:rPr>
              <a:t>dyspnea</a:t>
            </a:r>
          </a:p>
          <a:p>
            <a:pPr lvl="1"/>
            <a:r>
              <a:rPr lang="en-US" dirty="0"/>
              <a:t>Circulation – Pale</a:t>
            </a:r>
          </a:p>
          <a:p>
            <a:r>
              <a:rPr lang="en-US" dirty="0"/>
              <a:t>History </a:t>
            </a:r>
          </a:p>
          <a:p>
            <a:pPr lvl="1"/>
            <a:r>
              <a:rPr lang="en-US" dirty="0"/>
              <a:t>Had URI symptoms for the past 3-4 days, now with </a:t>
            </a:r>
            <a:r>
              <a:rPr lang="en-US" dirty="0">
                <a:highlight>
                  <a:srgbClr val="FFFF00"/>
                </a:highlight>
              </a:rPr>
              <a:t>high fever </a:t>
            </a:r>
            <a:r>
              <a:rPr lang="en-US" dirty="0"/>
              <a:t>and worsening cough over past day.  Now having c/o dyspnea</a:t>
            </a:r>
          </a:p>
          <a:p>
            <a:pPr lvl="1"/>
            <a:r>
              <a:rPr lang="en-US" dirty="0"/>
              <a:t>No PMHx </a:t>
            </a:r>
          </a:p>
          <a:p>
            <a:r>
              <a:rPr lang="en-US" dirty="0"/>
              <a:t>Exam</a:t>
            </a:r>
          </a:p>
          <a:p>
            <a:pPr lvl="1"/>
            <a:r>
              <a:rPr lang="en-US" dirty="0"/>
              <a:t>RR 30, HR 120, </a:t>
            </a:r>
            <a:r>
              <a:rPr lang="en-US" dirty="0">
                <a:highlight>
                  <a:srgbClr val="FFFF00"/>
                </a:highlight>
              </a:rPr>
              <a:t>SpO2 85%</a:t>
            </a:r>
          </a:p>
          <a:p>
            <a:pPr lvl="1"/>
            <a:r>
              <a:rPr lang="en-US" dirty="0"/>
              <a:t>Lungs – no wheezing, no stridor, </a:t>
            </a:r>
            <a:r>
              <a:rPr lang="en-US" dirty="0">
                <a:highlight>
                  <a:srgbClr val="FFFF00"/>
                </a:highlight>
              </a:rPr>
              <a:t>few fine crackles </a:t>
            </a:r>
            <a:r>
              <a:rPr lang="en-US" dirty="0"/>
              <a:t>– R side lower lobe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Accent Rule"/>
          <p:cNvSpPr/>
          <p:nvPr/>
        </p:nvSpPr>
        <p:spPr>
          <a:xfrm>
            <a:off x="457200" y="1736408"/>
            <a:ext cx="1143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Case Image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7720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90C975-686E-3046-A73C-5E86FF9BB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1913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C75F89-4065-BA47-B7AE-37E9C60228DC}"/>
              </a:ext>
            </a:extLst>
          </p:cNvPr>
          <p:cNvSpPr txBox="1"/>
          <p:nvPr/>
        </p:nvSpPr>
        <p:spPr>
          <a:xfrm>
            <a:off x="420414" y="325820"/>
            <a:ext cx="3932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Differential Diagnosis by airway location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5D93F97-83D6-C94C-8400-CA3D801098E3}"/>
              </a:ext>
            </a:extLst>
          </p:cNvPr>
          <p:cNvSpPr/>
          <p:nvPr/>
        </p:nvSpPr>
        <p:spPr>
          <a:xfrm>
            <a:off x="538085" y="4200587"/>
            <a:ext cx="4145126" cy="2175499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3914FC-205F-8548-A132-DD57BF1E37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2" b="8884"/>
          <a:stretch/>
        </p:blipFill>
        <p:spPr>
          <a:xfrm>
            <a:off x="8686800" y="181060"/>
            <a:ext cx="3107893" cy="21543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55027A-A70B-F84B-BB72-3B6F9F448A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492" t="-1" b="93"/>
          <a:stretch/>
        </p:blipFill>
        <p:spPr>
          <a:xfrm>
            <a:off x="9316994" y="3248220"/>
            <a:ext cx="1752601" cy="32702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294BC4-26BE-3C42-B98F-76626CA13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7414" y="139541"/>
            <a:ext cx="3812847" cy="253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4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3A01A-C287-F049-9AAC-14F4C1AF1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Pneumonia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31E77-1D27-9244-A96A-7CE4B97DC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Viral/bacterial infection of the airspaces / alveoli</a:t>
            </a:r>
          </a:p>
          <a:p>
            <a:r>
              <a:rPr lang="en-US" dirty="0"/>
              <a:t>Presentation</a:t>
            </a:r>
          </a:p>
          <a:p>
            <a:pPr lvl="1"/>
            <a:r>
              <a:rPr lang="en-US" dirty="0"/>
              <a:t>Fever, cough, dyspnea</a:t>
            </a:r>
          </a:p>
          <a:p>
            <a:pPr lvl="1"/>
            <a:r>
              <a:rPr lang="en-US" dirty="0"/>
              <a:t>Often preceded by URI </a:t>
            </a:r>
          </a:p>
          <a:p>
            <a:pPr lvl="1"/>
            <a:r>
              <a:rPr lang="en-US" dirty="0"/>
              <a:t>Lung sounds – fine crackles, focal area of decreased sounds</a:t>
            </a:r>
          </a:p>
          <a:p>
            <a:pPr lvl="1"/>
            <a:r>
              <a:rPr lang="en-US" dirty="0"/>
              <a:t>May have tachypnea, retractions but might not</a:t>
            </a:r>
          </a:p>
          <a:p>
            <a:pPr lvl="1"/>
            <a:r>
              <a:rPr lang="en-US" dirty="0"/>
              <a:t>Hypoxemia</a:t>
            </a:r>
          </a:p>
          <a:p>
            <a:r>
              <a:rPr lang="en-US" dirty="0"/>
              <a:t>Diagnosis</a:t>
            </a:r>
          </a:p>
          <a:p>
            <a:pPr lvl="1"/>
            <a:r>
              <a:rPr lang="en-US" dirty="0"/>
              <a:t>Clinical exam</a:t>
            </a:r>
          </a:p>
          <a:p>
            <a:pPr lvl="1"/>
            <a:r>
              <a:rPr lang="en-US" dirty="0"/>
              <a:t>CXR</a:t>
            </a:r>
          </a:p>
          <a:p>
            <a:r>
              <a:rPr lang="en-US" dirty="0"/>
              <a:t>Can be complicated by empyema (fluid/pus in the pleural space)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F463EE-23A8-674F-B942-0FBFE3118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492" t="-1" b="93"/>
          <a:stretch/>
        </p:blipFill>
        <p:spPr>
          <a:xfrm>
            <a:off x="9761838" y="1027906"/>
            <a:ext cx="1752601" cy="327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37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43658-97CB-094E-9848-957C1724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Pneumonia -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4437A-A609-0E4C-96C6-B8A7D9E2C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O2 support – supplementation</a:t>
            </a:r>
          </a:p>
          <a:p>
            <a:r>
              <a:rPr lang="en-US" dirty="0"/>
              <a:t>Respiratory support (HHFNC, BiPAP, intubation)</a:t>
            </a:r>
          </a:p>
          <a:p>
            <a:r>
              <a:rPr lang="en-US" dirty="0"/>
              <a:t>Antibiotics if bacterial</a:t>
            </a:r>
          </a:p>
          <a:p>
            <a:r>
              <a:rPr lang="en-US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1211015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C833F-3719-D543-B3D2-3E399BDF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Matias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5FDAC-7AAE-0547-A6E2-BA2EE723C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astutely recognize need for supplemental O2 – improved with NC at 4L</a:t>
            </a:r>
          </a:p>
          <a:p>
            <a:r>
              <a:rPr lang="en-US" dirty="0"/>
              <a:t>He still looks ill and you have a long transport time (1 hour)</a:t>
            </a:r>
          </a:p>
          <a:p>
            <a:pPr lvl="1"/>
            <a:r>
              <a:rPr lang="en-US" dirty="0"/>
              <a:t>Consider IVF bolus</a:t>
            </a:r>
          </a:p>
          <a:p>
            <a:pPr lvl="1"/>
            <a:r>
              <a:rPr lang="en-US" dirty="0"/>
              <a:t>Consider glucose check</a:t>
            </a:r>
          </a:p>
          <a:p>
            <a:pPr lvl="1"/>
            <a:r>
              <a:rPr lang="en-US" dirty="0"/>
              <a:t>Treat fever</a:t>
            </a:r>
          </a:p>
          <a:p>
            <a:pPr lvl="1"/>
            <a:endParaRPr lang="en-US" dirty="0"/>
          </a:p>
          <a:p>
            <a:r>
              <a:rPr lang="en-US" dirty="0"/>
              <a:t>ED arrival – Improved after a bit of fluid but still needs O2,  CXR shows a RLL pneumonia – treated with amoxicillin and admission</a:t>
            </a:r>
          </a:p>
        </p:txBody>
      </p:sp>
    </p:spTree>
    <p:extLst>
      <p:ext uri="{BB962C8B-B14F-4D97-AF65-F5344CB8AC3E}">
        <p14:creationId xmlns:p14="http://schemas.microsoft.com/office/powerpoint/2010/main" val="36913064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06CA-C691-8046-BC5C-A3F3E3418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that worry me about pneumonia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3DDF1-1BEB-DF42-A9AD-4E2239C15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lobes involved</a:t>
            </a:r>
          </a:p>
          <a:p>
            <a:r>
              <a:rPr lang="en-US" dirty="0"/>
              <a:t>Worsening despite treatment</a:t>
            </a:r>
          </a:p>
          <a:p>
            <a:r>
              <a:rPr lang="en-US" dirty="0"/>
              <a:t>Severe O2 need or respiratory distress</a:t>
            </a:r>
          </a:p>
          <a:p>
            <a:r>
              <a:rPr lang="en-US" dirty="0"/>
              <a:t>Signs of sepsis </a:t>
            </a:r>
          </a:p>
          <a:p>
            <a:r>
              <a:rPr lang="en-US" dirty="0"/>
              <a:t>Unimmunized kids </a:t>
            </a:r>
          </a:p>
        </p:txBody>
      </p:sp>
    </p:spTree>
    <p:extLst>
      <p:ext uri="{BB962C8B-B14F-4D97-AF65-F5344CB8AC3E}">
        <p14:creationId xmlns:p14="http://schemas.microsoft.com/office/powerpoint/2010/main" val="38272555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E53A-E2E0-594D-B076-DB25241FC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Diego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75E52-8224-5646-B7DB-A83328F12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68580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Dispatch: 3 </a:t>
            </a:r>
            <a:r>
              <a:rPr lang="en-US"/>
              <a:t>yo</a:t>
            </a:r>
            <a:r>
              <a:rPr lang="en-US" dirty="0"/>
              <a:t> boy, apparent choking episode now with difficulty breathing</a:t>
            </a:r>
          </a:p>
          <a:p>
            <a:r>
              <a:rPr lang="en-US" dirty="0"/>
              <a:t>On scene:</a:t>
            </a:r>
          </a:p>
          <a:p>
            <a:pPr lvl="1"/>
            <a:r>
              <a:rPr lang="en-US" dirty="0"/>
              <a:t>Appearance – awake, appears frightened</a:t>
            </a:r>
          </a:p>
          <a:p>
            <a:pPr lvl="1"/>
            <a:r>
              <a:rPr lang="en-US" dirty="0"/>
              <a:t>Breathing – increased WOB, intermittent stridor</a:t>
            </a:r>
          </a:p>
          <a:p>
            <a:pPr lvl="1"/>
            <a:r>
              <a:rPr lang="en-US" dirty="0"/>
              <a:t>Circulation – well perfused</a:t>
            </a:r>
          </a:p>
          <a:p>
            <a:r>
              <a:rPr lang="en-US" dirty="0"/>
              <a:t>History:</a:t>
            </a:r>
          </a:p>
          <a:p>
            <a:pPr lvl="1"/>
            <a:r>
              <a:rPr lang="en-US" dirty="0"/>
              <a:t>Was eating and playing with </a:t>
            </a:r>
            <a:r>
              <a:rPr lang="en-US"/>
              <a:t>legos</a:t>
            </a:r>
            <a:r>
              <a:rPr lang="en-US" dirty="0"/>
              <a:t> at the table – sudden onset of difficulty breathing, appeared to be choking</a:t>
            </a:r>
          </a:p>
          <a:p>
            <a:pPr lvl="1"/>
            <a:r>
              <a:rPr lang="en-US" dirty="0"/>
              <a:t>Still having difficulty</a:t>
            </a:r>
          </a:p>
          <a:p>
            <a:r>
              <a:rPr lang="en-US" dirty="0"/>
              <a:t>Exam:</a:t>
            </a:r>
          </a:p>
          <a:p>
            <a:pPr lvl="1"/>
            <a:r>
              <a:rPr lang="en-US" dirty="0"/>
              <a:t>Respiratory distress – rate 30, poor lung sounds</a:t>
            </a:r>
          </a:p>
        </p:txBody>
      </p:sp>
      <p:sp>
        <p:nvSpPr>
          <p:cNvPr id="11" name="Accent Rule"/>
          <p:cNvSpPr/>
          <p:nvPr/>
        </p:nvSpPr>
        <p:spPr>
          <a:xfrm>
            <a:off x="457200" y="1736408"/>
            <a:ext cx="1143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Case Image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014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E53A-E2E0-594D-B076-DB25241FC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Diego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75E52-8224-5646-B7DB-A83328F12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68580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Dispatch: 3 </a:t>
            </a:r>
            <a:r>
              <a:rPr lang="en-US" dirty="0" err="1"/>
              <a:t>yo</a:t>
            </a:r>
            <a:r>
              <a:rPr lang="en-US" dirty="0"/>
              <a:t> boy, </a:t>
            </a:r>
            <a:r>
              <a:rPr lang="en-US" dirty="0">
                <a:highlight>
                  <a:srgbClr val="FFFF00"/>
                </a:highlight>
              </a:rPr>
              <a:t>apparent choking episode </a:t>
            </a:r>
            <a:r>
              <a:rPr lang="en-US" dirty="0"/>
              <a:t>now with difficulty breathing</a:t>
            </a:r>
          </a:p>
          <a:p>
            <a:r>
              <a:rPr lang="en-US" dirty="0"/>
              <a:t>On scene:</a:t>
            </a:r>
          </a:p>
          <a:p>
            <a:pPr lvl="1"/>
            <a:r>
              <a:rPr lang="en-US" dirty="0"/>
              <a:t>Appearance – awake, appears </a:t>
            </a:r>
            <a:r>
              <a:rPr lang="en-US" dirty="0">
                <a:highlight>
                  <a:srgbClr val="FFFF00"/>
                </a:highlight>
              </a:rPr>
              <a:t>frightened</a:t>
            </a:r>
          </a:p>
          <a:p>
            <a:pPr lvl="1"/>
            <a:r>
              <a:rPr lang="en-US" dirty="0"/>
              <a:t>Breathing – increased WOB, </a:t>
            </a:r>
            <a:r>
              <a:rPr lang="en-US" dirty="0">
                <a:highlight>
                  <a:srgbClr val="FFFF00"/>
                </a:highlight>
              </a:rPr>
              <a:t>intermittent stridor</a:t>
            </a:r>
          </a:p>
          <a:p>
            <a:pPr lvl="1"/>
            <a:r>
              <a:rPr lang="en-US" dirty="0"/>
              <a:t>Circulation – well perfused</a:t>
            </a:r>
          </a:p>
          <a:p>
            <a:r>
              <a:rPr lang="en-US" dirty="0"/>
              <a:t>History:</a:t>
            </a:r>
          </a:p>
          <a:p>
            <a:pPr lvl="1"/>
            <a:r>
              <a:rPr lang="en-US" dirty="0"/>
              <a:t>Was </a:t>
            </a:r>
            <a:r>
              <a:rPr lang="en-US" dirty="0">
                <a:highlight>
                  <a:srgbClr val="FFFF00"/>
                </a:highlight>
              </a:rPr>
              <a:t>eating and playing </a:t>
            </a:r>
            <a:r>
              <a:rPr lang="en-US" dirty="0"/>
              <a:t>with </a:t>
            </a:r>
            <a:r>
              <a:rPr lang="en-US" dirty="0" err="1"/>
              <a:t>legos</a:t>
            </a:r>
            <a:r>
              <a:rPr lang="en-US" dirty="0"/>
              <a:t> at the table – </a:t>
            </a:r>
            <a:r>
              <a:rPr lang="en-US" dirty="0">
                <a:highlight>
                  <a:srgbClr val="FFFF00"/>
                </a:highlight>
              </a:rPr>
              <a:t>sudden onset </a:t>
            </a:r>
            <a:r>
              <a:rPr lang="en-US" dirty="0"/>
              <a:t>of difficulty breathing, appeared to be choking</a:t>
            </a:r>
          </a:p>
          <a:p>
            <a:pPr lvl="1"/>
            <a:r>
              <a:rPr lang="en-US" dirty="0"/>
              <a:t>Still having difficulty</a:t>
            </a:r>
          </a:p>
          <a:p>
            <a:r>
              <a:rPr lang="en-US" dirty="0"/>
              <a:t>Exam:</a:t>
            </a:r>
          </a:p>
          <a:p>
            <a:pPr lvl="1"/>
            <a:r>
              <a:rPr lang="en-US" dirty="0"/>
              <a:t>Respiratory distress – rate 30, poor lung sounds</a:t>
            </a:r>
          </a:p>
        </p:txBody>
      </p:sp>
      <p:sp>
        <p:nvSpPr>
          <p:cNvPr id="11" name="Accent Rule"/>
          <p:cNvSpPr/>
          <p:nvPr/>
        </p:nvSpPr>
        <p:spPr>
          <a:xfrm>
            <a:off x="457200" y="1736408"/>
            <a:ext cx="1143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Case Image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0503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90C975-686E-3046-A73C-5E86FF9BB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C75F89-4065-BA47-B7AE-37E9C60228DC}"/>
              </a:ext>
            </a:extLst>
          </p:cNvPr>
          <p:cNvSpPr txBox="1"/>
          <p:nvPr/>
        </p:nvSpPr>
        <p:spPr>
          <a:xfrm>
            <a:off x="420414" y="325820"/>
            <a:ext cx="3932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Differential Diagnosis by airway location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5D93F97-83D6-C94C-8400-CA3D801098E3}"/>
              </a:ext>
            </a:extLst>
          </p:cNvPr>
          <p:cNvSpPr/>
          <p:nvPr/>
        </p:nvSpPr>
        <p:spPr>
          <a:xfrm>
            <a:off x="7013026" y="1234966"/>
            <a:ext cx="2312277" cy="159757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6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54BC1-4ED2-F14F-9229-2CFCCACA9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Airway foreign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6CEB8-1C02-AB4C-A01F-D2E87AF7B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partially or completely obstruct the airway</a:t>
            </a:r>
          </a:p>
          <a:p>
            <a:r>
              <a:rPr lang="en-US" dirty="0"/>
              <a:t>Food, toys</a:t>
            </a:r>
          </a:p>
          <a:p>
            <a:r>
              <a:rPr lang="en-US" dirty="0"/>
              <a:t>Might not have any history of ingestion/aspiration</a:t>
            </a:r>
          </a:p>
          <a:p>
            <a:r>
              <a:rPr lang="en-US" dirty="0"/>
              <a:t>Go back to the basics:</a:t>
            </a:r>
          </a:p>
          <a:p>
            <a:pPr lvl="1"/>
            <a:r>
              <a:rPr lang="en-US" dirty="0"/>
              <a:t>Heimlich / abdominal thrusts / back blows</a:t>
            </a:r>
          </a:p>
          <a:p>
            <a:pPr lvl="1"/>
            <a:r>
              <a:rPr lang="en-US" dirty="0"/>
              <a:t>If unresponsive and not working – DL to visualize </a:t>
            </a:r>
          </a:p>
          <a:p>
            <a:pPr lvl="2"/>
            <a:r>
              <a:rPr lang="en-US" dirty="0"/>
              <a:t>Pull it out</a:t>
            </a:r>
          </a:p>
          <a:p>
            <a:pPr lvl="2"/>
            <a:r>
              <a:rPr lang="en-US" dirty="0"/>
              <a:t>Push it down</a:t>
            </a:r>
          </a:p>
          <a:p>
            <a:pPr lvl="2"/>
            <a:r>
              <a:rPr lang="en-US" dirty="0"/>
              <a:t>Try to intubate around it…</a:t>
            </a:r>
          </a:p>
          <a:p>
            <a:pPr lvl="2"/>
            <a:r>
              <a:rPr lang="en-US" dirty="0"/>
              <a:t>Needle cricothyrotomy</a:t>
            </a:r>
          </a:p>
        </p:txBody>
      </p:sp>
    </p:spTree>
    <p:extLst>
      <p:ext uri="{BB962C8B-B14F-4D97-AF65-F5344CB8AC3E}">
        <p14:creationId xmlns:p14="http://schemas.microsoft.com/office/powerpoint/2010/main" val="4132632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1AC35-50F5-A049-914D-B231641EF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Diego: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575AE-B1EE-3C48-A760-6E64978C9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quickly recognize the need for back blows/abdominal thrusts</a:t>
            </a:r>
          </a:p>
          <a:p>
            <a:r>
              <a:rPr lang="en-US" dirty="0"/>
              <a:t>After 2 back blows – out pops a </a:t>
            </a:r>
            <a:r>
              <a:rPr lang="en-US" dirty="0" err="1"/>
              <a:t>lego</a:t>
            </a:r>
            <a:endParaRPr lang="en-US" dirty="0"/>
          </a:p>
          <a:p>
            <a:r>
              <a:rPr lang="en-US" dirty="0"/>
              <a:t>Much improved </a:t>
            </a:r>
          </a:p>
          <a:p>
            <a:r>
              <a:rPr lang="en-US" dirty="0"/>
              <a:t>Transport given continued complaints of pain and coughing</a:t>
            </a:r>
          </a:p>
          <a:p>
            <a:endParaRPr lang="en-US" dirty="0"/>
          </a:p>
          <a:p>
            <a:r>
              <a:rPr lang="en-US" dirty="0"/>
              <a:t>Bronchoscopy much later pulls out another tiny Lego from the R mainstem…</a:t>
            </a:r>
          </a:p>
        </p:txBody>
      </p:sp>
    </p:spTree>
    <p:extLst>
      <p:ext uri="{BB962C8B-B14F-4D97-AF65-F5344CB8AC3E}">
        <p14:creationId xmlns:p14="http://schemas.microsoft.com/office/powerpoint/2010/main" val="19131592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6B29A-98D7-4A40-B022-014C4EE2E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accent5"/>
                </a:solidFill>
              </a:rPr>
              <a:t>Difficulty breathing that isn’t respiratory: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521736C-81C8-4012-AEDA-7A51BC7EF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686423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92647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C630A-9A94-0843-BFF8-67839F449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858000" cy="1325563"/>
          </a:xfrm>
        </p:spPr>
        <p:txBody>
          <a:bodyPr/>
          <a:lstStyle/>
          <a:p>
            <a:r>
              <a:rPr lang="en-US" dirty="0"/>
              <a:t>Jennifer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DA8B8-29D1-6B43-8252-A13C8BBB2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6858000" cy="4351338"/>
          </a:xfrm>
        </p:spPr>
        <p:txBody>
          <a:bodyPr/>
          <a:lstStyle/>
          <a:p>
            <a:r>
              <a:rPr lang="en-US" dirty="0"/>
              <a:t>Dispatch:  3 </a:t>
            </a:r>
            <a:r>
              <a:rPr lang="en-US"/>
              <a:t>yo</a:t>
            </a:r>
            <a:r>
              <a:rPr lang="en-US" dirty="0"/>
              <a:t> girl with severe respiratory distress at home</a:t>
            </a:r>
          </a:p>
          <a:p>
            <a:r>
              <a:rPr lang="en-US" dirty="0"/>
              <a:t>On scene –</a:t>
            </a:r>
          </a:p>
          <a:p>
            <a:pPr lvl="1"/>
            <a:r>
              <a:rPr lang="en-US" dirty="0"/>
              <a:t>Appearance – limp, not moving</a:t>
            </a:r>
          </a:p>
          <a:p>
            <a:pPr lvl="1"/>
            <a:r>
              <a:rPr lang="en-US" dirty="0"/>
              <a:t>Breathing – Occasional gasping respirations</a:t>
            </a:r>
          </a:p>
          <a:p>
            <a:pPr lvl="1"/>
            <a:r>
              <a:rPr lang="en-US" dirty="0"/>
              <a:t>Circulation – cyanotic, pulses adequate HR 90, SpO2 70% on RA</a:t>
            </a:r>
          </a:p>
          <a:p>
            <a:pPr lvl="1"/>
            <a:endParaRPr lang="en-US" dirty="0"/>
          </a:p>
          <a:p>
            <a:r>
              <a:rPr lang="en-US" dirty="0"/>
              <a:t>Now what?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Accent Rule"/>
          <p:cNvSpPr/>
          <p:nvPr/>
        </p:nvSpPr>
        <p:spPr>
          <a:xfrm>
            <a:off x="457200" y="1736408"/>
            <a:ext cx="1143000" cy="45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Case Image"/>
          <p:cNvPicPr>
            <a:picLocks noChangeAspect="1"/>
          </p:cNvPicPr>
          <p:nvPr/>
        </p:nvPicPr>
        <p:blipFill>
          <a:blip r:embed="rId2"/>
          <a:srcRect t="3846" b="3846"/>
          <a:stretch>
            <a:fillRect/>
          </a:stretch>
        </p:blipFill>
        <p:spPr>
          <a:xfrm>
            <a:off x="7772400" y="685800"/>
            <a:ext cx="39624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81822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529E97A-97C3-40EA-8A04-5C02398D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BE13E-8221-ED4D-8434-9CFD3D062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3599688" cy="1463040"/>
          </a:xfrm>
        </p:spPr>
        <p:txBody>
          <a:bodyPr anchor="ctr">
            <a:normAutofit/>
          </a:bodyPr>
          <a:lstStyle/>
          <a:p>
            <a:r>
              <a:rPr lang="en-US" sz="3000">
                <a:solidFill>
                  <a:srgbClr val="FFFFFF"/>
                </a:solidFill>
              </a:rPr>
              <a:t>Respiratory failure – Airway Positioning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9FA8C2E-A5A7-4490-927A-7CD58343E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353312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241D9-00BE-974E-BE38-6D786213F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462" y="630936"/>
            <a:ext cx="7074409" cy="146304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 </a:t>
            </a:r>
          </a:p>
          <a:p>
            <a:pPr lvl="1"/>
            <a:r>
              <a:rPr lang="en-US" sz="2200" dirty="0">
                <a:solidFill>
                  <a:srgbClr val="FFFFFF"/>
                </a:solidFill>
              </a:rPr>
              <a:t>Jaw thrust</a:t>
            </a:r>
          </a:p>
          <a:p>
            <a:pPr lvl="1"/>
            <a:r>
              <a:rPr lang="en-US" sz="2200" dirty="0">
                <a:solidFill>
                  <a:srgbClr val="FFFFFF"/>
                </a:solidFill>
              </a:rPr>
              <a:t>Towel roll</a:t>
            </a:r>
          </a:p>
          <a:p>
            <a:pPr lvl="1"/>
            <a:r>
              <a:rPr lang="en-US" sz="2200" dirty="0">
                <a:solidFill>
                  <a:srgbClr val="FFFFFF"/>
                </a:solidFill>
              </a:rPr>
              <a:t>Consider FB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B81D35B-6DD5-3C44-BCA6-42D8D617C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612" y="2971800"/>
            <a:ext cx="9512583" cy="327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020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B93F-A700-4B4B-8D7C-1C09AB22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Respiratory Failure:  Breathing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E1A9C-C7B6-0243-A3A6-78DF7C7DC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O2</a:t>
            </a:r>
          </a:p>
          <a:p>
            <a:r>
              <a:rPr lang="en-US" dirty="0"/>
              <a:t>Consider positive pressure</a:t>
            </a:r>
          </a:p>
          <a:p>
            <a:r>
              <a:rPr lang="en-US" dirty="0"/>
              <a:t>BVM ventilation</a:t>
            </a:r>
          </a:p>
          <a:p>
            <a:endParaRPr lang="en-US" dirty="0"/>
          </a:p>
          <a:p>
            <a:r>
              <a:rPr lang="en-US" dirty="0"/>
              <a:t>Intubation?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131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To Intubate…</a:t>
            </a:r>
            <a:br>
              <a:rPr lang="en-US" dirty="0"/>
            </a:br>
            <a:r>
              <a:rPr lang="en-US" dirty="0"/>
              <a:t> or Not to Intubate…?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ventilation and oxygenation is adequate with BVM:</a:t>
            </a:r>
          </a:p>
          <a:p>
            <a:pPr lvl="1"/>
            <a:r>
              <a:rPr lang="en-US" dirty="0"/>
              <a:t>Don’t intubate </a:t>
            </a:r>
          </a:p>
          <a:p>
            <a:pPr lvl="1"/>
            <a:r>
              <a:rPr lang="en-US" dirty="0"/>
              <a:t>Prepare just in case…</a:t>
            </a:r>
          </a:p>
          <a:p>
            <a:pPr lvl="1"/>
            <a:r>
              <a:rPr lang="en-US" dirty="0"/>
              <a:t>Consider an NG to suction for gastric decompression</a:t>
            </a:r>
          </a:p>
          <a:p>
            <a:pPr lvl="1"/>
            <a:r>
              <a:rPr lang="en-US" dirty="0"/>
              <a:t>Multiple studies show no benefit for intubation in the field (some show harm)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Effective BVM ventilation saves lives….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new logo"/>
          <p:cNvPicPr/>
          <p:nvPr/>
        </p:nvPicPr>
        <p:blipFill rotWithShape="1">
          <a:blip r:embed="rId3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4"/>
          <a:stretch/>
        </p:blipFill>
        <p:spPr bwMode="auto">
          <a:xfrm>
            <a:off x="9579897" y="113918"/>
            <a:ext cx="992850" cy="4257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0367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CEBD-E694-9040-9101-6182C810A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remember just a few things: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6D34EC-D82B-8A4A-975F-7307446FCB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14098" r="-409"/>
          <a:stretch/>
        </p:blipFill>
        <p:spPr>
          <a:xfrm>
            <a:off x="6043419" y="1463040"/>
            <a:ext cx="5569461" cy="47647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AD390-B74F-1345-94C8-464C47FDE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194"/>
            <a:ext cx="7273833" cy="481561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Stridor</a:t>
            </a:r>
          </a:p>
          <a:p>
            <a:pPr lvl="1"/>
            <a:r>
              <a:rPr lang="en-US" dirty="0">
                <a:sym typeface="Wingdings" pitchFamily="2" charset="2"/>
              </a:rPr>
              <a:t>think croup, anaphylaxis, FB</a:t>
            </a:r>
          </a:p>
          <a:p>
            <a:pPr lvl="1"/>
            <a:r>
              <a:rPr lang="en-US" dirty="0">
                <a:sym typeface="Wingdings" pitchFamily="2" charset="2"/>
              </a:rPr>
              <a:t>Racemic Epi</a:t>
            </a:r>
          </a:p>
          <a:p>
            <a:r>
              <a:rPr lang="en-US" dirty="0">
                <a:sym typeface="Wingdings" pitchFamily="2" charset="2"/>
              </a:rPr>
              <a:t>Wheezing (or very diminished lung sounds)</a:t>
            </a:r>
          </a:p>
          <a:p>
            <a:pPr lvl="1"/>
            <a:r>
              <a:rPr lang="en-US" dirty="0">
                <a:sym typeface="Wingdings" pitchFamily="2" charset="2"/>
              </a:rPr>
              <a:t>Think asthma, bronchiolitis</a:t>
            </a:r>
          </a:p>
          <a:p>
            <a:pPr lvl="1"/>
            <a:r>
              <a:rPr lang="en-US" dirty="0">
                <a:sym typeface="Wingdings" pitchFamily="2" charset="2"/>
              </a:rPr>
              <a:t>If Asthma  Albuterol</a:t>
            </a:r>
          </a:p>
          <a:p>
            <a:pPr lvl="1"/>
            <a:r>
              <a:rPr lang="en-US" dirty="0">
                <a:sym typeface="Wingdings" pitchFamily="2" charset="2"/>
              </a:rPr>
              <a:t>If bronchiolitis  suctioning</a:t>
            </a:r>
          </a:p>
          <a:p>
            <a:pPr lvl="1"/>
            <a:r>
              <a:rPr lang="en-US" dirty="0">
                <a:sym typeface="Wingdings" pitchFamily="2" charset="2"/>
              </a:rPr>
              <a:t>Not sure? Trial and re-evaluate</a:t>
            </a:r>
          </a:p>
          <a:p>
            <a:r>
              <a:rPr lang="en-US" dirty="0">
                <a:sym typeface="Wingdings" pitchFamily="2" charset="2"/>
              </a:rPr>
              <a:t>Quiet hypoxemia – with lung sounds</a:t>
            </a:r>
          </a:p>
          <a:p>
            <a:pPr lvl="1"/>
            <a:r>
              <a:rPr lang="en-US" dirty="0">
                <a:sym typeface="Wingdings" pitchFamily="2" charset="2"/>
              </a:rPr>
              <a:t>Think pneumonia</a:t>
            </a:r>
          </a:p>
          <a:p>
            <a:pPr lvl="1"/>
            <a:r>
              <a:rPr lang="en-US" dirty="0">
                <a:sym typeface="Wingdings" pitchFamily="2" charset="2"/>
              </a:rPr>
              <a:t>Supplement with O2</a:t>
            </a:r>
          </a:p>
          <a:p>
            <a:r>
              <a:rPr lang="en-US" dirty="0">
                <a:sym typeface="Wingdings" pitchFamily="2" charset="2"/>
              </a:rPr>
              <a:t>Not all that breathes fast is respiratory</a:t>
            </a:r>
          </a:p>
          <a:p>
            <a:r>
              <a:rPr lang="en-US" dirty="0">
                <a:sym typeface="Wingdings" pitchFamily="2" charset="2"/>
              </a:rPr>
              <a:t>If you can’t hear breath sounds – there might not be any 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endParaRPr lang="en-US" dirty="0">
              <a:sym typeface="Wingdings" pitchFamily="2" charset="2"/>
            </a:endParaRPr>
          </a:p>
          <a:p>
            <a:r>
              <a:rPr lang="en-US" sz="5100" dirty="0">
                <a:solidFill>
                  <a:srgbClr val="FF0000"/>
                </a:solidFill>
                <a:sym typeface="Wingdings" pitchFamily="2" charset="2"/>
              </a:rPr>
              <a:t>Effective BVM ventilation saves lives.</a:t>
            </a:r>
            <a:endParaRPr lang="en-US" sz="5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6658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19F2-A847-F743-BD11-189253407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EFDED-3920-BB43-A4EC-834F3A412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 Comments?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Kristin.kim@childrenscolorado.org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07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11674</TotalTime>
  <Words>2510</Words>
  <Application>Microsoft Office PowerPoint</Application>
  <PresentationFormat>Widescreen</PresentationFormat>
  <Paragraphs>422</Paragraphs>
  <Slides>51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Calibri Light</vt:lpstr>
      <vt:lpstr>Wingdings</vt:lpstr>
      <vt:lpstr>Office Theme</vt:lpstr>
      <vt:lpstr>Wheezing, sneezing, coughing and squeaking (respiratory distress in kids – a practical approach)</vt:lpstr>
      <vt:lpstr>No disclosures</vt:lpstr>
      <vt:lpstr>Case 1:  Fred</vt:lpstr>
      <vt:lpstr>Rapid Pediatric Assessment</vt:lpstr>
      <vt:lpstr>Respiratory distress :</vt:lpstr>
      <vt:lpstr>Initial intervention in respiratory distress</vt:lpstr>
      <vt:lpstr>Back to Fred</vt:lpstr>
      <vt:lpstr>Back to Fred</vt:lpstr>
      <vt:lpstr>PowerPoint Presentation</vt:lpstr>
      <vt:lpstr>PowerPoint Presentation</vt:lpstr>
      <vt:lpstr>Croup - presentation</vt:lpstr>
      <vt:lpstr>PowerPoint Presentation</vt:lpstr>
      <vt:lpstr>Croup - Treatment </vt:lpstr>
      <vt:lpstr>Other upper airway issues</vt:lpstr>
      <vt:lpstr>Back to Fred</vt:lpstr>
      <vt:lpstr>Things that scare me with croup:</vt:lpstr>
      <vt:lpstr>Maria</vt:lpstr>
      <vt:lpstr>Maria</vt:lpstr>
      <vt:lpstr>PowerPoint Presentation</vt:lpstr>
      <vt:lpstr>Asthma - presentation</vt:lpstr>
      <vt:lpstr>PowerPoint Presentation</vt:lpstr>
      <vt:lpstr>Asthma - treatment</vt:lpstr>
      <vt:lpstr>Maria - continued</vt:lpstr>
      <vt:lpstr>Things that scare me with asthma</vt:lpstr>
      <vt:lpstr>Rosie</vt:lpstr>
      <vt:lpstr>Rosie</vt:lpstr>
      <vt:lpstr>PowerPoint Presentation</vt:lpstr>
      <vt:lpstr>Bronchiolitis</vt:lpstr>
      <vt:lpstr>Bronchiolitis (rice krispies, washing machine, coarse crackles, variable exam)</vt:lpstr>
      <vt:lpstr>Bronchiolitis - treatment</vt:lpstr>
      <vt:lpstr>Rosie - continued</vt:lpstr>
      <vt:lpstr>Things that scare me with bronchiolitis:</vt:lpstr>
      <vt:lpstr>Matias</vt:lpstr>
      <vt:lpstr>Matias</vt:lpstr>
      <vt:lpstr>PowerPoint Presentation</vt:lpstr>
      <vt:lpstr>Pneumonia</vt:lpstr>
      <vt:lpstr>Pneumonia - treatment</vt:lpstr>
      <vt:lpstr>Matias - continued</vt:lpstr>
      <vt:lpstr>Things that worry me about pneumonia</vt:lpstr>
      <vt:lpstr>Diego</vt:lpstr>
      <vt:lpstr>Diego</vt:lpstr>
      <vt:lpstr>PowerPoint Presentation</vt:lpstr>
      <vt:lpstr>Airway foreign objects</vt:lpstr>
      <vt:lpstr>Back to Diego:</vt:lpstr>
      <vt:lpstr>Difficulty breathing that isn’t respiratory:</vt:lpstr>
      <vt:lpstr>Jennifer</vt:lpstr>
      <vt:lpstr>Respiratory failure – Airway Positioning</vt:lpstr>
      <vt:lpstr>Respiratory Failure:  Breathing</vt:lpstr>
      <vt:lpstr>To Intubate…  or Not to Intubate…?</vt:lpstr>
      <vt:lpstr>If you remember just a few things: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Wheezing, sneezing, coughing and squeaking (respiratory distress in kids – a practical approach)</dc:title>
  <dc:creator>Simon Kim</dc:creator>
  <cp:lastModifiedBy>Fountain, Claire</cp:lastModifiedBy>
  <cp:revision>14</cp:revision>
  <dcterms:created xsi:type="dcterms:W3CDTF">2022-01-19T16:45:59Z</dcterms:created>
  <dcterms:modified xsi:type="dcterms:W3CDTF">2026-10-06T19:10:26Z</dcterms:modified>
</cp:coreProperties>
</file>